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7" r:id="rId2"/>
    <p:sldId id="258" r:id="rId3"/>
    <p:sldId id="334" r:id="rId4"/>
    <p:sldId id="281" r:id="rId5"/>
    <p:sldId id="259" r:id="rId6"/>
    <p:sldId id="282" r:id="rId7"/>
    <p:sldId id="336" r:id="rId8"/>
    <p:sldId id="349" r:id="rId9"/>
    <p:sldId id="270" r:id="rId10"/>
    <p:sldId id="350" r:id="rId11"/>
    <p:sldId id="262" r:id="rId12"/>
    <p:sldId id="335" r:id="rId13"/>
    <p:sldId id="351" r:id="rId14"/>
    <p:sldId id="290" r:id="rId15"/>
    <p:sldId id="352" r:id="rId16"/>
    <p:sldId id="353" r:id="rId17"/>
    <p:sldId id="354" r:id="rId18"/>
    <p:sldId id="355" r:id="rId19"/>
    <p:sldId id="312" r:id="rId20"/>
    <p:sldId id="313" r:id="rId21"/>
    <p:sldId id="314" r:id="rId22"/>
    <p:sldId id="315" r:id="rId23"/>
    <p:sldId id="317" r:id="rId24"/>
    <p:sldId id="287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4" r:id="rId35"/>
    <p:sldId id="305" r:id="rId36"/>
    <p:sldId id="306" r:id="rId37"/>
    <p:sldId id="303" r:id="rId38"/>
    <p:sldId id="308" r:id="rId39"/>
    <p:sldId id="323" r:id="rId40"/>
    <p:sldId id="319" r:id="rId41"/>
    <p:sldId id="324" r:id="rId42"/>
    <p:sldId id="272" r:id="rId43"/>
    <p:sldId id="322" r:id="rId44"/>
    <p:sldId id="283" r:id="rId45"/>
    <p:sldId id="285" r:id="rId46"/>
    <p:sldId id="326" r:id="rId47"/>
    <p:sldId id="320" r:id="rId48"/>
    <p:sldId id="327" r:id="rId49"/>
    <p:sldId id="328" r:id="rId50"/>
    <p:sldId id="318" r:id="rId51"/>
    <p:sldId id="337" r:id="rId52"/>
    <p:sldId id="332" r:id="rId53"/>
    <p:sldId id="330" r:id="rId54"/>
    <p:sldId id="362" r:id="rId55"/>
    <p:sldId id="363" r:id="rId56"/>
    <p:sldId id="364" r:id="rId57"/>
    <p:sldId id="357" r:id="rId58"/>
    <p:sldId id="358" r:id="rId59"/>
    <p:sldId id="359" r:id="rId60"/>
    <p:sldId id="360" r:id="rId61"/>
    <p:sldId id="366" r:id="rId62"/>
    <p:sldId id="381" r:id="rId63"/>
    <p:sldId id="382" r:id="rId64"/>
    <p:sldId id="369" r:id="rId65"/>
    <p:sldId id="370" r:id="rId66"/>
    <p:sldId id="373" r:id="rId67"/>
    <p:sldId id="374" r:id="rId68"/>
    <p:sldId id="376" r:id="rId69"/>
    <p:sldId id="383" r:id="rId70"/>
    <p:sldId id="316" r:id="rId71"/>
    <p:sldId id="325" r:id="rId72"/>
    <p:sldId id="378" r:id="rId73"/>
    <p:sldId id="379" r:id="rId74"/>
    <p:sldId id="380" r:id="rId75"/>
    <p:sldId id="279" r:id="rId76"/>
    <p:sldId id="368" r:id="rId77"/>
    <p:sldId id="276" r:id="rId78"/>
    <p:sldId id="33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B60"/>
    <a:srgbClr val="1A3868"/>
    <a:srgbClr val="FFBD59"/>
    <a:srgbClr val="8CB0BC"/>
    <a:srgbClr val="C6D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4144" autoAdjust="0"/>
  </p:normalViewPr>
  <p:slideViewPr>
    <p:cSldViewPr snapToGrid="0">
      <p:cViewPr varScale="1">
        <p:scale>
          <a:sx n="80" d="100"/>
          <a:sy n="80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E4CCC-25A6-4F27-BD25-634919492F4B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E2914-7F50-4076-903A-B89F8D23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6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0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2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31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7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51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4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4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06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73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68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08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8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1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1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44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26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3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0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14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55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51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3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69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46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11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62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41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8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4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2914-7F50-4076-903A-B89F8D234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7165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4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71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1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2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378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72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891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542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36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441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246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7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67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E2914-7F50-4076-903A-B89F8D234C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1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27B2-F4E2-4FAE-B361-E12E56E1E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93C1-72DE-4854-AC3B-31E3E41DF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4890-83E9-474F-B8B1-2AEE5FE6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EE08-6ACE-4253-A04A-84DC5A0D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0567F-DD9A-46B3-8FE3-1140414C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5FD9-D724-499C-B8A8-293A0350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7F37C-A7FD-4AD2-A751-462905D48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33B9D-2393-4BC2-AF90-9832EC21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DA6D-2EBE-4A44-96ED-F3F59C34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A1D37-4919-41FE-AC3D-A664B62B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3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A8C271-B1A8-49CB-811E-C0D2720F1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C057D8-283F-4014-A618-A7D8EAF24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9CE7B-2FEA-49D0-BD37-B6263076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60A3-CC89-4F1B-B0B3-D59282C4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7BF10-570F-4D50-8D10-DF3B96A0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5456-FF0B-4EBA-B2DE-EF95B1DA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2CE8-F89F-4B98-915F-00B003D8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3AB8C-155E-4F02-8783-CA4B310A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EAE2F-3B8D-40AF-B154-182C5971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4666-52AE-47F8-96CA-2C0C7B2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4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B69A-EB18-4136-ABBE-E7C35E4C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D7B25-625A-48F3-BDA7-AC51FCAFE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49F6-ADB3-4B97-8EBD-5DF2A13E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F71EC-F001-408F-98DF-CEF3C861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9B12-604F-4824-A840-74142A37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2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4547-020C-4C27-A676-9A17EA81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0C4D3-0E3B-40C6-9DE4-73AA5BC9A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4E2E6-7847-4319-9F97-1354F8D9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9E6FF-AF24-4620-8397-19AA3BDF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1B7D2-0AC2-4274-B98C-3DB3E305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1C11D-7290-473D-9761-8F505F44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4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3A15-7489-40A2-B3F8-99E3DDD4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6030-9FE0-46FA-8764-3A08C2FEA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1EBDC-048E-4D46-86FF-1B88F1E10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5D53D0-A042-417D-BF15-6F96A97E1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84123-A896-4637-AD77-C3006617E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D2C04-BC24-44E9-A0F6-8F73A210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3D0C7-3691-4701-A4ED-366964F4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18CA9-0243-4C63-A657-6A79A185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9821-BA08-4B44-B87D-BF988C36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918E5-43B4-413D-8633-B0CB1E59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F5054-EFB3-46C7-9933-A47B0D19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45321-230F-4B55-8961-52A2F88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6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D1F30-E7DF-4EA0-94F6-B6302F0A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4734F-6909-4128-8D16-55ABBB73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41C5A-F387-4880-B983-4317FD23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C66F-2B34-4433-BBD1-867E3B50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CA70-C44C-4595-A8EF-4057EC038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187FB-59CA-44C2-AC5D-0CB20E28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0D010-41DD-4324-BA1A-465181DC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3C4B4-5D4F-47D9-BBAE-AB2E122C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47B31-BD86-4C1F-B53B-1F914AF0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7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809E-F076-408F-A125-4FC2F2AD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EF8F8-4BA9-46C7-A41A-6CB75B0D9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56343-266F-43C9-9D48-8DDE921A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6E0C1-8DA8-4989-AAEF-DADD19A3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75D89-03C1-404F-BEE8-E0780D89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329DB-A8D0-4029-B8A4-A67C0F64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D5E0F2"/>
            </a:gs>
            <a:gs pos="0">
              <a:schemeClr val="bg1"/>
            </a:gs>
            <a:gs pos="43000">
              <a:schemeClr val="bg1"/>
            </a:gs>
            <a:gs pos="84000">
              <a:srgbClr val="C6DCE4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0CD6C-5AB1-4EA9-A8B3-3B7E715D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A8A91-761A-49DA-AF8B-D716EB59C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6E2B6-910F-499F-B3EC-CCB42C553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67766-12BC-4A2D-BDDE-9FFF5BEF3A92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0479-FB7B-4EF4-BD8E-13154610D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D51DC-58EE-464C-94A4-5D3D22DE3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3B9CC-8166-499A-BCDB-975C1BD6E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3675"/>
            <a:ext cx="9248775" cy="428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9086849" y="4104475"/>
            <a:ext cx="3105691" cy="2751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0926" y="5500442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40924" y="4043740"/>
            <a:ext cx="5104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Warren County Department of Planning </a:t>
            </a:r>
            <a:b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and Community Development</a:t>
            </a:r>
            <a:b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Adirondack Planning Forum</a:t>
            </a:r>
          </a:p>
          <a:p>
            <a:r>
              <a:rPr lang="en-US" sz="2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May 7, 2026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83A30-662A-4830-9381-C73D68617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44" y="478422"/>
            <a:ext cx="9402487" cy="3515216"/>
          </a:xfrm>
          <a:prstGeom prst="rect">
            <a:avLst/>
          </a:prstGeom>
        </p:spPr>
      </p:pic>
      <p:pic>
        <p:nvPicPr>
          <p:cNvPr id="1026" name="Picture 2" descr="Department of Environmental Conservation, NYS (DEC ...">
            <a:extLst>
              <a:ext uri="{FF2B5EF4-FFF2-40B4-BE49-F238E27FC236}">
                <a16:creationId xmlns:a16="http://schemas.microsoft.com/office/drawing/2014/main" id="{ABF2C462-4E63-4ED2-AD5A-7C27476C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1" y="5366644"/>
            <a:ext cx="1445899" cy="5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1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C21C4-0AFD-4682-ADDF-ED3CBFF5A257}"/>
              </a:ext>
            </a:extLst>
          </p:cNvPr>
          <p:cNvGrpSpPr/>
          <p:nvPr/>
        </p:nvGrpSpPr>
        <p:grpSpPr>
          <a:xfrm>
            <a:off x="0" y="3124200"/>
            <a:ext cx="12257183" cy="3812070"/>
            <a:chOff x="0" y="3124200"/>
            <a:chExt cx="12257183" cy="38120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758D2C-EB61-4725-9DBD-D94AC2A8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00"/>
              <a:ext cx="9591675" cy="38076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B2699C-958A-45E0-A0C7-F165C38D2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01" r="75000" b="-1"/>
            <a:stretch/>
          </p:blipFill>
          <p:spPr>
            <a:xfrm>
              <a:off x="9383310" y="5753100"/>
              <a:ext cx="2873873" cy="11831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BE4FFA-640E-4746-BB5F-9B757AC6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4111" y="5718474"/>
              <a:ext cx="695422" cy="11145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C98A88-FC94-4433-BC18-EDC245E8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290" y="5851980"/>
              <a:ext cx="545241" cy="8738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2C8BD9-D796-4327-A240-64A9446B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72494" y="5838825"/>
              <a:ext cx="545241" cy="873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ACD425-4E8D-4632-9AE5-FB510683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8321" y="5981778"/>
              <a:ext cx="545241" cy="873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02C0183-4DFB-4869-8C25-058D848F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0236" y="5684160"/>
              <a:ext cx="545241" cy="8738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E52A61-7508-407D-9EE3-96F19154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9169" y="6115205"/>
              <a:ext cx="461992" cy="740453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56DB9B-876C-4218-9747-EECF32ABC59A}"/>
                </a:ext>
              </a:extLst>
            </p:cNvPr>
            <p:cNvSpPr/>
            <p:nvPr/>
          </p:nvSpPr>
          <p:spPr>
            <a:xfrm>
              <a:off x="11589974" y="5686425"/>
              <a:ext cx="323850" cy="66675"/>
            </a:xfrm>
            <a:custGeom>
              <a:avLst/>
              <a:gdLst>
                <a:gd name="connsiteX0" fmla="*/ 0 w 323850"/>
                <a:gd name="connsiteY0" fmla="*/ 66675 h 66675"/>
                <a:gd name="connsiteX1" fmla="*/ 161925 w 323850"/>
                <a:gd name="connsiteY1" fmla="*/ 0 h 66675"/>
                <a:gd name="connsiteX2" fmla="*/ 266700 w 323850"/>
                <a:gd name="connsiteY2" fmla="*/ 19050 h 66675"/>
                <a:gd name="connsiteX3" fmla="*/ 323850 w 3238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66675">
                  <a:moveTo>
                    <a:pt x="0" y="66675"/>
                  </a:moveTo>
                  <a:lnTo>
                    <a:pt x="161925" y="0"/>
                  </a:lnTo>
                  <a:lnTo>
                    <a:pt x="266700" y="19050"/>
                  </a:lnTo>
                  <a:lnTo>
                    <a:pt x="323850" y="66675"/>
                  </a:lnTo>
                </a:path>
              </a:pathLst>
            </a:custGeom>
            <a:solidFill>
              <a:srgbClr val="C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022400" y="256609"/>
            <a:ext cx="8345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Thriving Hamlets Process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71E1F6-CC11-4EB3-9362-10C43EEAC39C}"/>
              </a:ext>
            </a:extLst>
          </p:cNvPr>
          <p:cNvSpPr/>
          <p:nvPr/>
        </p:nvSpPr>
        <p:spPr>
          <a:xfrm>
            <a:off x="1" y="1648412"/>
            <a:ext cx="12191999" cy="818575"/>
          </a:xfrm>
          <a:prstGeom prst="rect">
            <a:avLst/>
          </a:prstGeom>
          <a:solidFill>
            <a:srgbClr val="8CB0B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What exists         What’s possible        What can change </a:t>
            </a:r>
            <a:endParaRPr lang="en-US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97F857-06FC-45D9-B0C3-39E8BF463FD3}"/>
              </a:ext>
            </a:extLst>
          </p:cNvPr>
          <p:cNvSpPr/>
          <p:nvPr/>
        </p:nvSpPr>
        <p:spPr>
          <a:xfrm>
            <a:off x="0" y="4538041"/>
            <a:ext cx="12192000" cy="584775"/>
          </a:xfrm>
          <a:prstGeom prst="rect">
            <a:avLst/>
          </a:prstGeom>
          <a:solidFill>
            <a:srgbClr val="8CB0B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Goal: informed local decisions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BA2A16E-9F81-4D30-949E-88FE5AB3FA2B}"/>
              </a:ext>
            </a:extLst>
          </p:cNvPr>
          <p:cNvSpPr/>
          <p:nvPr/>
        </p:nvSpPr>
        <p:spPr>
          <a:xfrm>
            <a:off x="3089347" y="1835991"/>
            <a:ext cx="786130" cy="412636"/>
          </a:xfrm>
          <a:prstGeom prst="rightArrow">
            <a:avLst/>
          </a:prstGeom>
          <a:solidFill>
            <a:srgbClr val="FFB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3F5249-EEC4-4B55-A8BD-24E0DB5210BC}"/>
              </a:ext>
            </a:extLst>
          </p:cNvPr>
          <p:cNvSpPr/>
          <p:nvPr/>
        </p:nvSpPr>
        <p:spPr>
          <a:xfrm>
            <a:off x="7061161" y="1850239"/>
            <a:ext cx="786130" cy="412636"/>
          </a:xfrm>
          <a:prstGeom prst="rightArrow">
            <a:avLst/>
          </a:prstGeom>
          <a:solidFill>
            <a:srgbClr val="FFB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C5DFD-9070-41BC-9463-EDAA01C8DB3F}"/>
              </a:ext>
            </a:extLst>
          </p:cNvPr>
          <p:cNvSpPr txBox="1"/>
          <p:nvPr/>
        </p:nvSpPr>
        <p:spPr>
          <a:xfrm>
            <a:off x="2773464" y="2809971"/>
            <a:ext cx="6645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Hamlet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Development potential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Zoning and infrastructure scenarios</a:t>
            </a:r>
          </a:p>
        </p:txBody>
      </p:sp>
    </p:spTree>
    <p:extLst>
      <p:ext uri="{BB962C8B-B14F-4D97-AF65-F5344CB8AC3E}">
        <p14:creationId xmlns:p14="http://schemas.microsoft.com/office/powerpoint/2010/main" val="363677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07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5454656" y="318210"/>
            <a:ext cx="63385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Phase 1: </a:t>
            </a:r>
          </a:p>
          <a:p>
            <a:pPr algn="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Understanding </a:t>
            </a:r>
            <a:b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Hamlet Conditions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8A5D5-BFC2-4E0A-81F2-DBC1614251BA}"/>
              </a:ext>
            </a:extLst>
          </p:cNvPr>
          <p:cNvSpPr/>
          <p:nvPr/>
        </p:nvSpPr>
        <p:spPr>
          <a:xfrm>
            <a:off x="-640080" y="3338385"/>
            <a:ext cx="12360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Investment and infrastructure </a:t>
            </a:r>
            <a:b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alone do not guarantee </a:t>
            </a:r>
            <a:b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a thriving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82D7F-6D30-40F6-98D8-192E767EF26E}"/>
              </a:ext>
            </a:extLst>
          </p:cNvPr>
          <p:cNvSpPr/>
          <p:nvPr/>
        </p:nvSpPr>
        <p:spPr>
          <a:xfrm>
            <a:off x="0" y="0"/>
            <a:ext cx="4173096" cy="6855658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278683" y="318210"/>
            <a:ext cx="389441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Developed detailed hamlet profiles using: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Population + housing characteristics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Parcel patterns + land use mix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Business activity +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Infrastructure +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Vacancy + development patterns</a:t>
            </a:r>
          </a:p>
        </p:txBody>
      </p:sp>
    </p:spTree>
    <p:extLst>
      <p:ext uri="{BB962C8B-B14F-4D97-AF65-F5344CB8AC3E}">
        <p14:creationId xmlns:p14="http://schemas.microsoft.com/office/powerpoint/2010/main" val="173769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38F60-8AE3-4D3B-918A-25874DE0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1" y="1673017"/>
            <a:ext cx="9418320" cy="496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543E65-C792-4D0D-8A23-313F144E3D75}"/>
              </a:ext>
            </a:extLst>
          </p:cNvPr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Phase 1: Understanding </a:t>
            </a:r>
            <a:b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Hamlet Conditions</a:t>
            </a:r>
          </a:p>
        </p:txBody>
      </p:sp>
    </p:spTree>
    <p:extLst>
      <p:ext uri="{BB962C8B-B14F-4D97-AF65-F5344CB8AC3E}">
        <p14:creationId xmlns:p14="http://schemas.microsoft.com/office/powerpoint/2010/main" val="1844215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EB0C4-BD5E-47D5-9704-97FB407E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0" y="0"/>
            <a:ext cx="8605520" cy="6646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37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F4A386-E343-47F8-827C-EF54DF87A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385" y="198120"/>
            <a:ext cx="8385229" cy="646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84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46165-92EC-456A-B3AB-0E866928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83" y="763082"/>
            <a:ext cx="4769031" cy="6094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F3C0A-8D7D-4829-8421-4D73F4B36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549" y="0"/>
            <a:ext cx="4910676" cy="6276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30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07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139342" y="112726"/>
            <a:ext cx="78229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Phase 2: </a:t>
            </a:r>
          </a:p>
          <a:p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Understanding </a:t>
            </a:r>
            <a:b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Development Potential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8A5D5-BFC2-4E0A-81F2-DBC1614251BA}"/>
              </a:ext>
            </a:extLst>
          </p:cNvPr>
          <p:cNvSpPr/>
          <p:nvPr/>
        </p:nvSpPr>
        <p:spPr>
          <a:xfrm>
            <a:off x="297473" y="3538071"/>
            <a:ext cx="123609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Focus: What is possible under existing</a:t>
            </a:r>
            <a:b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physical conditions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82D7F-6D30-40F6-98D8-192E767EF26E}"/>
              </a:ext>
            </a:extLst>
          </p:cNvPr>
          <p:cNvSpPr/>
          <p:nvPr/>
        </p:nvSpPr>
        <p:spPr>
          <a:xfrm>
            <a:off x="8018904" y="2342"/>
            <a:ext cx="4173096" cy="6855658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8158245" y="155875"/>
            <a:ext cx="38944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Completed a “traditional” 2D build-out using ArcGIS Pro:</a:t>
            </a:r>
            <a:b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Wetland and waterbody buffers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Steep slopes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Flood zones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Existing land use</a:t>
            </a:r>
          </a:p>
        </p:txBody>
      </p:sp>
    </p:spTree>
    <p:extLst>
      <p:ext uri="{BB962C8B-B14F-4D97-AF65-F5344CB8AC3E}">
        <p14:creationId xmlns:p14="http://schemas.microsoft.com/office/powerpoint/2010/main" val="4212459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F2E2BC-28BA-4F14-BEE3-065737F29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" t="2128" r="775" b="731"/>
          <a:stretch/>
        </p:blipFill>
        <p:spPr>
          <a:xfrm>
            <a:off x="2314575" y="314325"/>
            <a:ext cx="7981950" cy="6086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03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07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7062468" y="318210"/>
            <a:ext cx="47307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Phase 3: </a:t>
            </a:r>
          </a:p>
          <a:p>
            <a:pPr algn="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Expanding</a:t>
            </a:r>
            <a:b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Development</a:t>
            </a:r>
            <a:b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Potential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82D7F-6D30-40F6-98D8-192E767EF26E}"/>
              </a:ext>
            </a:extLst>
          </p:cNvPr>
          <p:cNvSpPr/>
          <p:nvPr/>
        </p:nvSpPr>
        <p:spPr>
          <a:xfrm>
            <a:off x="0" y="0"/>
            <a:ext cx="5219700" cy="6855658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148218" y="292855"/>
            <a:ext cx="47242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BD59"/>
                </a:solidFill>
                <a:latin typeface="Century Gothic" panose="020B0502020202020204" pitchFamily="34" charset="0"/>
              </a:rPr>
              <a:t>Zoning analysis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how does existing lot usage compare to zoning regulations? Can changes be made to improve potential?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BD59"/>
                </a:solidFill>
                <a:latin typeface="Century Gothic" panose="020B0502020202020204" pitchFamily="34" charset="0"/>
              </a:rPr>
              <a:t>Infrastructure analysis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b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does infrastructure impact development potential?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BD59"/>
                </a:solidFill>
                <a:latin typeface="Century Gothic" panose="020B0502020202020204" pitchFamily="34" charset="0"/>
              </a:rPr>
              <a:t>Infill scenarios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b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3D modeling: development intensity and form</a:t>
            </a:r>
          </a:p>
        </p:txBody>
      </p:sp>
    </p:spTree>
    <p:extLst>
      <p:ext uri="{BB962C8B-B14F-4D97-AF65-F5344CB8AC3E}">
        <p14:creationId xmlns:p14="http://schemas.microsoft.com/office/powerpoint/2010/main" val="206299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879"/>
            <a:ext cx="10311788" cy="2691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3068" y="5838825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469" y="5835258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559" y="5678265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-16181" y="484183"/>
            <a:ext cx="8129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Luzerne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FA28CC-5BFA-4123-8619-B41C7F1FB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0743" y="5678265"/>
            <a:ext cx="545241" cy="873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2385B-DE99-470F-AA05-7893873D5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51" y="5851980"/>
            <a:ext cx="545241" cy="873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DCAE0-1A3D-4FC4-B032-8B1C892F6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33" y="5835258"/>
            <a:ext cx="545241" cy="8738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128AFB-4501-4A93-AD3B-850D64B7C4A4}"/>
              </a:ext>
            </a:extLst>
          </p:cNvPr>
          <p:cNvSpPr txBox="1"/>
          <p:nvPr/>
        </p:nvSpPr>
        <p:spPr>
          <a:xfrm>
            <a:off x="198013" y="1668639"/>
            <a:ext cx="328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Enrollment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0A0ADE-2C47-4EAA-AD39-36D5B692A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34" y="2624057"/>
            <a:ext cx="7262598" cy="29757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48745A-89E7-47B0-AD99-F5F31DD40A15}"/>
              </a:ext>
            </a:extLst>
          </p:cNvPr>
          <p:cNvSpPr txBox="1"/>
          <p:nvPr/>
        </p:nvSpPr>
        <p:spPr>
          <a:xfrm>
            <a:off x="6757719" y="4946520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2025: 625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9F7D5A-AE2A-4858-BB6B-C1D7D596191E}"/>
              </a:ext>
            </a:extLst>
          </p:cNvPr>
          <p:cNvSpPr txBox="1"/>
          <p:nvPr/>
        </p:nvSpPr>
        <p:spPr>
          <a:xfrm>
            <a:off x="378474" y="2444402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2000: 1,166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9BA33-BD9C-4648-9B6F-D8F9009665D4}"/>
              </a:ext>
            </a:extLst>
          </p:cNvPr>
          <p:cNvSpPr/>
          <p:nvPr/>
        </p:nvSpPr>
        <p:spPr>
          <a:xfrm>
            <a:off x="8167042" y="-11564"/>
            <a:ext cx="4029710" cy="6869563"/>
          </a:xfrm>
          <a:prstGeom prst="rect">
            <a:avLst/>
          </a:prstGeom>
          <a:solidFill>
            <a:srgbClr val="7BA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144458-4D32-4EF6-A216-B570EA1252FB}"/>
              </a:ext>
            </a:extLst>
          </p:cNvPr>
          <p:cNvSpPr txBox="1"/>
          <p:nvPr/>
        </p:nvSpPr>
        <p:spPr>
          <a:xfrm>
            <a:off x="7143404" y="249283"/>
            <a:ext cx="494086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Demographic shifts: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steep decline in school enrollment and increasing population age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Loss of businesses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Lack of affordable, year-round housing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conversion to short-term rentals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Infrastructure concerns (water, stormwater, wastewater)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02A38-2006-4FED-A451-992F0550BC41}"/>
              </a:ext>
            </a:extLst>
          </p:cNvPr>
          <p:cNvSpPr txBox="1"/>
          <p:nvPr/>
        </p:nvSpPr>
        <p:spPr>
          <a:xfrm>
            <a:off x="4850780" y="2520176"/>
            <a:ext cx="1906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-46%</a:t>
            </a:r>
          </a:p>
        </p:txBody>
      </p:sp>
    </p:spTree>
    <p:extLst>
      <p:ext uri="{BB962C8B-B14F-4D97-AF65-F5344CB8AC3E}">
        <p14:creationId xmlns:p14="http://schemas.microsoft.com/office/powerpoint/2010/main" val="356585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631"/>
            <a:ext cx="10144125" cy="2966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10029605" y="4924293"/>
            <a:ext cx="2186981" cy="1938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483566" y="1831685"/>
            <a:ext cx="943135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Why Focus </a:t>
            </a:r>
            <a:br>
              <a:rPr lang="en-US" sz="60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60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on Hamlets?</a:t>
            </a:r>
          </a:p>
        </p:txBody>
      </p:sp>
      <p:pic>
        <p:nvPicPr>
          <p:cNvPr id="1026" name="Picture 2" descr="Hamlet Study Guide">
            <a:extLst>
              <a:ext uri="{FF2B5EF4-FFF2-40B4-BE49-F238E27FC236}">
                <a16:creationId xmlns:a16="http://schemas.microsoft.com/office/drawing/2014/main" id="{09FBDF5C-DD8F-4E49-93E6-0324D5321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r="3121"/>
          <a:stretch/>
        </p:blipFill>
        <p:spPr bwMode="auto">
          <a:xfrm>
            <a:off x="600075" y="906641"/>
            <a:ext cx="5999094" cy="4261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2857" y="5720347"/>
            <a:ext cx="695422" cy="11145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915" y="5897280"/>
            <a:ext cx="545241" cy="873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8DCC45-0877-4B50-8EF0-5BA306A72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463" y="6027540"/>
            <a:ext cx="545241" cy="8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ublic.warrencountyny.gov/gis/fw/Photos/Sidekick/Lake%20Luzerne/FWHC_LakeLuzerne-2.jpg">
            <a:extLst>
              <a:ext uri="{FF2B5EF4-FFF2-40B4-BE49-F238E27FC236}">
                <a16:creationId xmlns:a16="http://schemas.microsoft.com/office/drawing/2014/main" id="{9DFA1D0D-4FF9-45CF-B9E7-8CC82F946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5527" r="31398"/>
          <a:stretch/>
        </p:blipFill>
        <p:spPr bwMode="auto">
          <a:xfrm>
            <a:off x="-9973" y="0"/>
            <a:ext cx="5708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1654C9-00A0-434E-9FB4-5C08F84AE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892" y="3674047"/>
            <a:ext cx="9566181" cy="2833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5698100" y="652964"/>
            <a:ext cx="6493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Luzerne Vision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C117F0-B4A4-4DAF-A508-6F3C9CDEF4C9}"/>
              </a:ext>
            </a:extLst>
          </p:cNvPr>
          <p:cNvSpPr txBox="1"/>
          <p:nvPr/>
        </p:nvSpPr>
        <p:spPr>
          <a:xfrm>
            <a:off x="7347968" y="1472901"/>
            <a:ext cx="895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 Comprehensive Plan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AA1E2-05D6-43C8-9360-66293DEF8905}"/>
              </a:ext>
            </a:extLst>
          </p:cNvPr>
          <p:cNvSpPr/>
          <p:nvPr/>
        </p:nvSpPr>
        <p:spPr>
          <a:xfrm flipV="1">
            <a:off x="11432022" y="6065612"/>
            <a:ext cx="392051" cy="411388"/>
          </a:xfrm>
          <a:prstGeom prst="rect">
            <a:avLst/>
          </a:prstGeom>
          <a:solidFill>
            <a:srgbClr val="5C7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805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879"/>
            <a:ext cx="10311788" cy="2691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1" r="75000"/>
          <a:stretch/>
        </p:blipFill>
        <p:spPr>
          <a:xfrm>
            <a:off x="10194624" y="6019798"/>
            <a:ext cx="1997376" cy="838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3068" y="5838825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89" y="5789526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40421" y="99060"/>
            <a:ext cx="8114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Luzerne Priority Goals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02385B-DE99-470F-AA05-7893873D5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51" y="5851980"/>
            <a:ext cx="545241" cy="8738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C117F0-B4A4-4DAF-A508-6F3C9CDEF4C9}"/>
              </a:ext>
            </a:extLst>
          </p:cNvPr>
          <p:cNvSpPr txBox="1"/>
          <p:nvPr/>
        </p:nvSpPr>
        <p:spPr>
          <a:xfrm>
            <a:off x="163989" y="817099"/>
            <a:ext cx="895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 Comprehensive Plan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A1FB2B-04AC-4246-BF54-AF68E138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124" y="1089"/>
            <a:ext cx="2956672" cy="6854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6A50C-AEF6-49FF-B622-A3D1AC588C46}"/>
              </a:ext>
            </a:extLst>
          </p:cNvPr>
          <p:cNvSpPr txBox="1"/>
          <p:nvPr/>
        </p:nvSpPr>
        <p:spPr>
          <a:xfrm>
            <a:off x="995106" y="1268252"/>
            <a:ext cx="79732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Comprehensive Plan Implementation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Community Playground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for permits to treat aquatic invasive species in Lake Luzerne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 Luzerne Water District System Rehab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funding application submitted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Updated zoning ordinance, zoning map, and subdivision regulations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underway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Business attraction and retention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 9N Corridor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Branding and Marketing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 and Cultural Interpretive Strategy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Housing Needs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0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67" y="4164406"/>
            <a:ext cx="10286733" cy="2691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3068" y="5838825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469" y="5835258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559" y="5678265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4641940" y="185896"/>
            <a:ext cx="6697667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Luzerne Goals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FA28CC-5BFA-4123-8619-B41C7F1FB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0743" y="5678265"/>
            <a:ext cx="545241" cy="873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2385B-DE99-470F-AA05-7893873D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51" y="5851980"/>
            <a:ext cx="545241" cy="873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DCAE0-1A3D-4FC4-B032-8B1C892F6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33" y="5835258"/>
            <a:ext cx="545241" cy="8738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C117F0-B4A4-4DAF-A508-6F3C9CDEF4C9}"/>
              </a:ext>
            </a:extLst>
          </p:cNvPr>
          <p:cNvSpPr txBox="1"/>
          <p:nvPr/>
        </p:nvSpPr>
        <p:spPr>
          <a:xfrm>
            <a:off x="4771849" y="1004014"/>
            <a:ext cx="895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 Comprehensive Plan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9C9B4-C78D-40FF-98F8-85927C038A1E}"/>
              </a:ext>
            </a:extLst>
          </p:cNvPr>
          <p:cNvSpPr txBox="1"/>
          <p:nvPr/>
        </p:nvSpPr>
        <p:spPr>
          <a:xfrm>
            <a:off x="4771849" y="1662339"/>
            <a:ext cx="73421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 5. Updated zoning ordinance, zoning map and subdivision regulations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“review, identify, evaluate, and correct barriers to commercial growth, including planning, zoning, and APA compliance. Address zoning inconsistencies between the APA and the Town including density and shoreline setbacks…”</a:t>
            </a:r>
          </a:p>
        </p:txBody>
      </p:sp>
      <p:pic>
        <p:nvPicPr>
          <p:cNvPr id="3076" name="Picture 4" descr="https://public.warrencountyny.gov/gis/fw/Photos/Sidekick/Lake%20Luzerne/FWHC_LakeLuzerne-4.jpg">
            <a:extLst>
              <a:ext uri="{FF2B5EF4-FFF2-40B4-BE49-F238E27FC236}">
                <a16:creationId xmlns:a16="http://schemas.microsoft.com/office/drawing/2014/main" id="{E79C04D5-D290-47F5-8D03-3CD8C7AA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8" y="-11564"/>
            <a:ext cx="4578119" cy="68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2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67" y="4164406"/>
            <a:ext cx="10311788" cy="2691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3068" y="5838825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469" y="5835258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559" y="5678265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4641940" y="185896"/>
            <a:ext cx="6697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Luzerne Goals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02385B-DE99-470F-AA05-7893873D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51" y="5851980"/>
            <a:ext cx="545241" cy="873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DCAE0-1A3D-4FC4-B032-8B1C892F6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33" y="5835258"/>
            <a:ext cx="545241" cy="8738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C117F0-B4A4-4DAF-A508-6F3C9CDEF4C9}"/>
              </a:ext>
            </a:extLst>
          </p:cNvPr>
          <p:cNvSpPr txBox="1"/>
          <p:nvPr/>
        </p:nvSpPr>
        <p:spPr>
          <a:xfrm>
            <a:off x="4771849" y="1004014"/>
            <a:ext cx="895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 Comprehensive Plan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9C9B4-C78D-40FF-98F8-85927C038A1E}"/>
              </a:ext>
            </a:extLst>
          </p:cNvPr>
          <p:cNvSpPr txBox="1"/>
          <p:nvPr/>
        </p:nvSpPr>
        <p:spPr>
          <a:xfrm>
            <a:off x="4771849" y="1484240"/>
            <a:ext cx="734211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 6. Business attraction and retention plan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/>
              </a:rPr>
              <a:t> 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plan should include actions the Town can take to actively recruit a small-scale mix of retail, restaurants, and services for the downtown business district…prospecting efforts should include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shop/bakery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retail and office space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trucks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Outdoor goods, equipment and services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Craft brewery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arts and crafts 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alternatives for the development of dilapidated, underutilized, and vacant properties on Main St. and Bridge St.”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78A352-1B70-433C-B486-9CF805E62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053" y="-4995"/>
            <a:ext cx="4479182" cy="6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6CD08-63CF-49EA-9E44-6CB58ED8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303"/>
            <a:ext cx="12220057" cy="725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1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F99A6-39CC-4273-8205-09CD72DAD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5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62C7-0878-4759-ADF9-4F81B37D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93B7-C79F-4630-BCD9-B4DD1CE92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9BF37-F5C2-4564-8060-F429E616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9222"/>
            <a:ext cx="12192000" cy="7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0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124D-2929-43A7-8008-69EEF2CA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97001-F963-4BC6-8809-A43B481E4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0D765-9396-4B3E-9632-2966BACD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903" y="0"/>
            <a:ext cx="12905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30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3B06-1993-4F43-9F0D-38895F1E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695A8-7B8B-48C1-9670-B05B6C5EA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58D85-70D1-4BEE-B704-7648392C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E3AC-2E49-44F1-B865-8CA9B7E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108B-95FE-44E7-B6BF-B8BA0090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747C5-26EE-456B-BB1E-91F0E85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4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8489"/>
            <a:ext cx="10086477" cy="2949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10023540" y="4991100"/>
            <a:ext cx="2168460" cy="1872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6635665" y="1649893"/>
            <a:ext cx="390243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2%</a:t>
            </a:r>
            <a:r>
              <a:rPr lang="en-US" sz="66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36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of land area of Warren County (within the park)</a:t>
            </a:r>
            <a:endParaRPr lang="en-US" sz="66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2857" y="5720347"/>
            <a:ext cx="695422" cy="11145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915" y="5897280"/>
            <a:ext cx="545241" cy="873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8DCC45-0877-4B50-8EF0-5BA306A72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882" y="5856023"/>
            <a:ext cx="545241" cy="873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5EE46B-32CE-40DB-9644-8F99A13BD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7" y="334892"/>
            <a:ext cx="4913994" cy="56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47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899-1438-4886-979C-10D5E8A3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3177-9D31-4669-8EAD-B952C70D2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821F3-07B7-42A9-B6D1-B2A978EB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3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A5800-A0C9-47B8-A333-F87344CC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A90A-6223-4754-AA45-869A2D0C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AD85E-EC3C-4BA8-A4F6-A4FD0C2C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68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8940-AFDF-4C19-9D9F-5A9E666D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FD2F-DBEE-4614-BCA4-BEF32EECE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3DE1-7236-427C-8F7A-55C1EADD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4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2AEB-9775-4DD9-ACF5-91391DF4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5880C-52DD-4F27-AD71-B22ACA029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0C8B1-717D-4131-B187-940A6E29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1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EB3C-9270-4B9E-9D91-C8E2A12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5AAC7-6392-42A4-B69E-314EE09E5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4FAED-23F4-483A-817C-11642385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93AC-2F05-40E3-9AE9-0FD29D73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B0211-6E9D-40E2-AEEA-97719649E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F2078-8EDC-4BCE-84AE-4DD24E01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0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23EB-5BF7-4A30-98B4-450FAB1B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23686-18CE-4CD4-A324-D6080FF2F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FF7C2-4E2A-4CA1-B4D6-9C84AD9F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36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440EF-E543-4435-AECF-E87F281C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B1980-E4E4-4B18-BF9D-F9640DA1C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B4692-5690-492E-8A39-91F2A084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3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8EAE-3FDD-4437-9E69-2A0FC306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4B9E-A578-4902-9B23-1A375DF7F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95C68-0A91-408C-A816-0071065B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9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879"/>
            <a:ext cx="10311788" cy="2691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10194624" y="5087114"/>
            <a:ext cx="1997376" cy="1770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358" y="5684160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107830" y="318210"/>
            <a:ext cx="11976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Existing Zoning Analysis Takeaways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1206729" y="1412390"/>
            <a:ext cx="10140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remarkable percentage of non-conforming lots 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would be illegal to build the hamlet to look like it did historically. Existing zoning regulations do not support the town’s goals as outlined in their comp plan.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Next question: can lot size minimums be lowered and still accommodate septic requirements?</a:t>
            </a:r>
          </a:p>
        </p:txBody>
      </p:sp>
    </p:spTree>
    <p:extLst>
      <p:ext uri="{BB962C8B-B14F-4D97-AF65-F5344CB8AC3E}">
        <p14:creationId xmlns:p14="http://schemas.microsoft.com/office/powerpoint/2010/main" val="121566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F036BE-FD4A-4C2F-9A71-8E302B738CC1}"/>
              </a:ext>
            </a:extLst>
          </p:cNvPr>
          <p:cNvSpPr txBox="1"/>
          <p:nvPr/>
        </p:nvSpPr>
        <p:spPr>
          <a:xfrm>
            <a:off x="99006" y="344397"/>
            <a:ext cx="11993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From Housing Need to Local Action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08F43-B043-41F7-A2B6-69D8CA312BB5}"/>
              </a:ext>
            </a:extLst>
          </p:cNvPr>
          <p:cNvSpPr/>
          <p:nvPr/>
        </p:nvSpPr>
        <p:spPr>
          <a:xfrm>
            <a:off x="734622" y="1553511"/>
            <a:ext cx="2608998" cy="4452389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(2023)</a:t>
            </a:r>
          </a:p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Availability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Affordability</a:t>
            </a: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1A5CB-7002-486B-BD37-E0723A138333}"/>
              </a:ext>
            </a:extLst>
          </p:cNvPr>
          <p:cNvSpPr/>
          <p:nvPr/>
        </p:nvSpPr>
        <p:spPr>
          <a:xfrm>
            <a:off x="4732706" y="1553510"/>
            <a:ext cx="2608998" cy="4452389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Strategy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(2025)</a:t>
            </a:r>
          </a:p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Defined County Role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Prioritized Actions</a:t>
            </a: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3B1EFF-1407-4436-86A3-781A58C7E4B7}"/>
              </a:ext>
            </a:extLst>
          </p:cNvPr>
          <p:cNvSpPr/>
          <p:nvPr/>
        </p:nvSpPr>
        <p:spPr>
          <a:xfrm>
            <a:off x="8848380" y="1553510"/>
            <a:ext cx="2608998" cy="4452389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Thriving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Hamlets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(ongoing)</a:t>
            </a:r>
          </a:p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Technical Support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Zoning &amp; Infrastructure</a:t>
            </a: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DE179CB-EDAB-468A-97A8-534771F83655}"/>
              </a:ext>
            </a:extLst>
          </p:cNvPr>
          <p:cNvSpPr/>
          <p:nvPr/>
        </p:nvSpPr>
        <p:spPr>
          <a:xfrm>
            <a:off x="3555695" y="3153578"/>
            <a:ext cx="972244" cy="1451473"/>
          </a:xfrm>
          <a:prstGeom prst="rightArrow">
            <a:avLst/>
          </a:prstGeom>
          <a:solidFill>
            <a:srgbClr val="7BA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Home">
            <a:extLst>
              <a:ext uri="{FF2B5EF4-FFF2-40B4-BE49-F238E27FC236}">
                <a16:creationId xmlns:a16="http://schemas.microsoft.com/office/drawing/2014/main" id="{FF3473AC-0FCC-4D20-9AD3-D16BF0D5E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0277" y="1848079"/>
            <a:ext cx="914400" cy="914400"/>
          </a:xfrm>
          <a:prstGeom prst="rect">
            <a:avLst/>
          </a:prstGeom>
        </p:spPr>
      </p:pic>
      <p:pic>
        <p:nvPicPr>
          <p:cNvPr id="20" name="Graphic 19" descr="Checklist">
            <a:extLst>
              <a:ext uri="{FF2B5EF4-FFF2-40B4-BE49-F238E27FC236}">
                <a16:creationId xmlns:a16="http://schemas.microsoft.com/office/drawing/2014/main" id="{12969835-9003-495F-A756-A59B7082C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0005" y="1848079"/>
            <a:ext cx="914400" cy="914400"/>
          </a:xfrm>
          <a:prstGeom prst="rect">
            <a:avLst/>
          </a:prstGeom>
        </p:spPr>
      </p:pic>
      <p:pic>
        <p:nvPicPr>
          <p:cNvPr id="22" name="Graphic 21" descr="Gears">
            <a:extLst>
              <a:ext uri="{FF2B5EF4-FFF2-40B4-BE49-F238E27FC236}">
                <a16:creationId xmlns:a16="http://schemas.microsoft.com/office/drawing/2014/main" id="{08B35324-313B-4C9D-BBCE-DA6BD867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7323" y="1936215"/>
            <a:ext cx="914400" cy="914400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DDFD94BD-ABE3-4E48-8E15-32552BCCDDD9}"/>
              </a:ext>
            </a:extLst>
          </p:cNvPr>
          <p:cNvSpPr/>
          <p:nvPr/>
        </p:nvSpPr>
        <p:spPr>
          <a:xfrm>
            <a:off x="7608920" y="3153577"/>
            <a:ext cx="972244" cy="1451473"/>
          </a:xfrm>
          <a:prstGeom prst="rightArrow">
            <a:avLst/>
          </a:prstGeom>
          <a:solidFill>
            <a:srgbClr val="7BA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04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879"/>
            <a:ext cx="10311788" cy="2691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10194624" y="5087114"/>
            <a:ext cx="1997376" cy="1770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358" y="5684160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351953" y="360087"/>
            <a:ext cx="7471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Infrastructure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6BBFF-3159-45BF-9922-0C2D1F993591}"/>
              </a:ext>
            </a:extLst>
          </p:cNvPr>
          <p:cNvSpPr txBox="1"/>
          <p:nvPr/>
        </p:nvSpPr>
        <p:spPr>
          <a:xfrm>
            <a:off x="982513" y="1539261"/>
            <a:ext cx="102107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Hired engineer to complete a desktop analysis of existing conditions and propose minimum lot sizes required to accommodate septic for various use types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Engineer confirmed that generally existing lot size minimums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cannot be reduced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still accommodate septic</a:t>
            </a:r>
          </a:p>
        </p:txBody>
      </p:sp>
    </p:spTree>
    <p:extLst>
      <p:ext uri="{BB962C8B-B14F-4D97-AF65-F5344CB8AC3E}">
        <p14:creationId xmlns:p14="http://schemas.microsoft.com/office/powerpoint/2010/main" val="280922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879"/>
            <a:ext cx="10311788" cy="2691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10194624" y="5087114"/>
            <a:ext cx="1997376" cy="1770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358" y="5684160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4163" y="5939807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84" y="5972557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515" y="6048491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636809" y="436206"/>
            <a:ext cx="4924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Analysis: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Two Scenarios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2B444-E869-483D-948A-671B75EF9666}"/>
              </a:ext>
            </a:extLst>
          </p:cNvPr>
          <p:cNvSpPr txBox="1"/>
          <p:nvPr/>
        </p:nvSpPr>
        <p:spPr>
          <a:xfrm>
            <a:off x="-31930" y="4490605"/>
            <a:ext cx="3964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Multi-family (8BR)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89C3B-5926-4EE0-AD82-C3C59832944D}"/>
              </a:ext>
            </a:extLst>
          </p:cNvPr>
          <p:cNvSpPr txBox="1"/>
          <p:nvPr/>
        </p:nvSpPr>
        <p:spPr>
          <a:xfrm>
            <a:off x="792773" y="2690786"/>
            <a:ext cx="10210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Onsite Septic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Sewer System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(potential connection to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Hadley?)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6A3F2B-3B76-4EC3-8D70-1BE701C2E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847" y="472462"/>
            <a:ext cx="3713167" cy="494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045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lhistory.org/cdn/shop/files/H-LP_1979-054_Front.jpg?v=1744202016&amp;width=3200">
            <a:extLst>
              <a:ext uri="{FF2B5EF4-FFF2-40B4-BE49-F238E27FC236}">
                <a16:creationId xmlns:a16="http://schemas.microsoft.com/office/drawing/2014/main" id="{2281256B-365C-4CB4-8362-92BCC861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5902"/>
            <a:ext cx="12192000" cy="738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635E3D-BBB8-47BC-BF4B-A96D8F5CB572}"/>
              </a:ext>
            </a:extLst>
          </p:cNvPr>
          <p:cNvSpPr txBox="1"/>
          <p:nvPr/>
        </p:nvSpPr>
        <p:spPr>
          <a:xfrm>
            <a:off x="1446882" y="6115890"/>
            <a:ext cx="206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1751553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1463E-C1A5-430A-BA71-5DB62102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0924"/>
          <a:stretch/>
        </p:blipFill>
        <p:spPr>
          <a:xfrm>
            <a:off x="0" y="240905"/>
            <a:ext cx="12192000" cy="6617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9B1DD-A04E-4247-903D-752FCF2D21AC}"/>
              </a:ext>
            </a:extLst>
          </p:cNvPr>
          <p:cNvSpPr txBox="1"/>
          <p:nvPr/>
        </p:nvSpPr>
        <p:spPr>
          <a:xfrm rot="185363">
            <a:off x="2851487" y="4608850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09CC4-FB38-4F74-BC8E-F59059E3771B}"/>
              </a:ext>
            </a:extLst>
          </p:cNvPr>
          <p:cNvSpPr txBox="1"/>
          <p:nvPr/>
        </p:nvSpPr>
        <p:spPr>
          <a:xfrm rot="3717920">
            <a:off x="6641435" y="5243244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3721746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hlhistory.org/cdn/shop/files/H-LP_1315a_Front.jpg?v=1744202005&amp;width=3200">
            <a:extLst>
              <a:ext uri="{FF2B5EF4-FFF2-40B4-BE49-F238E27FC236}">
                <a16:creationId xmlns:a16="http://schemas.microsoft.com/office/drawing/2014/main" id="{F0C7614D-BE14-4F0D-94A2-2456DD4FF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36911" r="2779" b="2281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60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hlhistory.org/cdn/shop/files/H-LP_1310_Front.jpg?v=1744202000&amp;width=3200">
            <a:extLst>
              <a:ext uri="{FF2B5EF4-FFF2-40B4-BE49-F238E27FC236}">
                <a16:creationId xmlns:a16="http://schemas.microsoft.com/office/drawing/2014/main" id="{4971ADA6-D5C0-476B-9F8B-955A49CEB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31203" r="4042" b="673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2B55C-FDEA-4F06-8E6E-A1DB576E523C}"/>
              </a:ext>
            </a:extLst>
          </p:cNvPr>
          <p:cNvSpPr txBox="1"/>
          <p:nvPr/>
        </p:nvSpPr>
        <p:spPr>
          <a:xfrm rot="19760417">
            <a:off x="830179" y="4908885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8AFD8-FB0B-466F-BA82-6DFCF035A3F5}"/>
              </a:ext>
            </a:extLst>
          </p:cNvPr>
          <p:cNvSpPr txBox="1"/>
          <p:nvPr/>
        </p:nvSpPr>
        <p:spPr>
          <a:xfrm rot="662805">
            <a:off x="3915887" y="2209800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3928005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971945-F49F-4B9F-B212-859D42A44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7"/>
          <a:stretch/>
        </p:blipFill>
        <p:spPr>
          <a:xfrm>
            <a:off x="0" y="0"/>
            <a:ext cx="724829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D81EC0-97BF-4FEE-A20A-7A47C1DE92A3}"/>
              </a:ext>
            </a:extLst>
          </p:cNvPr>
          <p:cNvSpPr/>
          <p:nvPr/>
        </p:nvSpPr>
        <p:spPr>
          <a:xfrm>
            <a:off x="7523823" y="3341467"/>
            <a:ext cx="4100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 Plan Goal 6: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“Identify alternatives for the development of dilapidated, underutilized, and vacant properties on Main St. and Bridge St.”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1CFDE-1BB7-454C-9A82-BB5C015A9A49}"/>
              </a:ext>
            </a:extLst>
          </p:cNvPr>
          <p:cNvSpPr txBox="1"/>
          <p:nvPr/>
        </p:nvSpPr>
        <p:spPr>
          <a:xfrm>
            <a:off x="7523823" y="318209"/>
            <a:ext cx="44117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Analysis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Site 1: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4CE44-4D03-43CF-9738-3F0B4E4C0AC7}"/>
              </a:ext>
            </a:extLst>
          </p:cNvPr>
          <p:cNvSpPr txBox="1"/>
          <p:nvPr/>
        </p:nvSpPr>
        <p:spPr>
          <a:xfrm>
            <a:off x="7523823" y="2060669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4861A-A714-4458-9B7B-3B821F688618}"/>
              </a:ext>
            </a:extLst>
          </p:cNvPr>
          <p:cNvSpPr txBox="1"/>
          <p:nvPr/>
        </p:nvSpPr>
        <p:spPr>
          <a:xfrm>
            <a:off x="1938619" y="495815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04E0A-8327-4A0A-A1A9-ACE9E60CC393}"/>
              </a:ext>
            </a:extLst>
          </p:cNvPr>
          <p:cNvSpPr txBox="1"/>
          <p:nvPr/>
        </p:nvSpPr>
        <p:spPr>
          <a:xfrm rot="3219956">
            <a:off x="2434517" y="430486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78CE5-B866-4F16-B2BB-026EC38D5662}"/>
              </a:ext>
            </a:extLst>
          </p:cNvPr>
          <p:cNvSpPr txBox="1"/>
          <p:nvPr/>
        </p:nvSpPr>
        <p:spPr>
          <a:xfrm>
            <a:off x="4866176" y="533507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974CD-B220-46A4-9B4C-43C935255442}"/>
              </a:ext>
            </a:extLst>
          </p:cNvPr>
          <p:cNvSpPr txBox="1"/>
          <p:nvPr/>
        </p:nvSpPr>
        <p:spPr>
          <a:xfrm rot="6384563">
            <a:off x="2930737" y="5958058"/>
            <a:ext cx="8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</p:spTree>
    <p:extLst>
      <p:ext uri="{BB962C8B-B14F-4D97-AF65-F5344CB8AC3E}">
        <p14:creationId xmlns:p14="http://schemas.microsoft.com/office/powerpoint/2010/main" val="2351763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544D0-7F74-475E-9678-862E282BF4C3}"/>
              </a:ext>
            </a:extLst>
          </p:cNvPr>
          <p:cNvSpPr txBox="1"/>
          <p:nvPr/>
        </p:nvSpPr>
        <p:spPr>
          <a:xfrm rot="21140847">
            <a:off x="2563091" y="369916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0F9D7-A77F-443E-89A2-D4E2D5A25616}"/>
              </a:ext>
            </a:extLst>
          </p:cNvPr>
          <p:cNvSpPr txBox="1"/>
          <p:nvPr/>
        </p:nvSpPr>
        <p:spPr>
          <a:xfrm rot="4600348">
            <a:off x="3800075" y="206332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79C17-0D79-4431-BE75-57A4F8FB50BA}"/>
              </a:ext>
            </a:extLst>
          </p:cNvPr>
          <p:cNvSpPr txBox="1"/>
          <p:nvPr/>
        </p:nvSpPr>
        <p:spPr>
          <a:xfrm>
            <a:off x="5106144" y="42013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81EC0-97BF-4FEE-A20A-7A47C1DE92A3}"/>
              </a:ext>
            </a:extLst>
          </p:cNvPr>
          <p:cNvSpPr/>
          <p:nvPr/>
        </p:nvSpPr>
        <p:spPr>
          <a:xfrm>
            <a:off x="7910947" y="2515354"/>
            <a:ext cx="4100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1CFDE-1BB7-454C-9A82-BB5C015A9A49}"/>
              </a:ext>
            </a:extLst>
          </p:cNvPr>
          <p:cNvSpPr txBox="1"/>
          <p:nvPr/>
        </p:nvSpPr>
        <p:spPr>
          <a:xfrm>
            <a:off x="7910947" y="384984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4CE44-4D03-43CF-9738-3F0B4E4C0AC7}"/>
              </a:ext>
            </a:extLst>
          </p:cNvPr>
          <p:cNvSpPr txBox="1"/>
          <p:nvPr/>
        </p:nvSpPr>
        <p:spPr>
          <a:xfrm>
            <a:off x="7910947" y="1308314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8C369-A9CB-45A9-AB65-5C6EE7F0D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"/>
          <a:stretch/>
        </p:blipFill>
        <p:spPr>
          <a:xfrm>
            <a:off x="-223024" y="0"/>
            <a:ext cx="793777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44861A-A714-4458-9B7B-3B821F688618}"/>
              </a:ext>
            </a:extLst>
          </p:cNvPr>
          <p:cNvSpPr txBox="1"/>
          <p:nvPr/>
        </p:nvSpPr>
        <p:spPr>
          <a:xfrm>
            <a:off x="1380556" y="355651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04E0A-8327-4A0A-A1A9-ACE9E60CC393}"/>
              </a:ext>
            </a:extLst>
          </p:cNvPr>
          <p:cNvSpPr txBox="1"/>
          <p:nvPr/>
        </p:nvSpPr>
        <p:spPr>
          <a:xfrm rot="4842223">
            <a:off x="2834092" y="207458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78CE5-B866-4F16-B2BB-026EC38D5662}"/>
              </a:ext>
            </a:extLst>
          </p:cNvPr>
          <p:cNvSpPr txBox="1"/>
          <p:nvPr/>
        </p:nvSpPr>
        <p:spPr>
          <a:xfrm>
            <a:off x="3988083" y="401673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974CD-B220-46A4-9B4C-43C935255442}"/>
              </a:ext>
            </a:extLst>
          </p:cNvPr>
          <p:cNvSpPr txBox="1"/>
          <p:nvPr/>
        </p:nvSpPr>
        <p:spPr>
          <a:xfrm rot="5921405">
            <a:off x="2821631" y="4513982"/>
            <a:ext cx="104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7D29CA-8860-47F2-8A43-F3E3E7FFD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921" y="4155438"/>
            <a:ext cx="4448079" cy="27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5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544D0-7F74-475E-9678-862E282BF4C3}"/>
              </a:ext>
            </a:extLst>
          </p:cNvPr>
          <p:cNvSpPr txBox="1"/>
          <p:nvPr/>
        </p:nvSpPr>
        <p:spPr>
          <a:xfrm rot="21140847">
            <a:off x="2563091" y="369916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0F9D7-A77F-443E-89A2-D4E2D5A25616}"/>
              </a:ext>
            </a:extLst>
          </p:cNvPr>
          <p:cNvSpPr txBox="1"/>
          <p:nvPr/>
        </p:nvSpPr>
        <p:spPr>
          <a:xfrm rot="4600348">
            <a:off x="3800075" y="206332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79C17-0D79-4431-BE75-57A4F8FB50BA}"/>
              </a:ext>
            </a:extLst>
          </p:cNvPr>
          <p:cNvSpPr txBox="1"/>
          <p:nvPr/>
        </p:nvSpPr>
        <p:spPr>
          <a:xfrm>
            <a:off x="5106144" y="42013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81EC0-97BF-4FEE-A20A-7A47C1DE92A3}"/>
              </a:ext>
            </a:extLst>
          </p:cNvPr>
          <p:cNvSpPr/>
          <p:nvPr/>
        </p:nvSpPr>
        <p:spPr>
          <a:xfrm>
            <a:off x="7910947" y="2515354"/>
            <a:ext cx="4100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1950s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8C369-A9CB-45A9-AB65-5C6EE7F0D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"/>
          <a:stretch/>
        </p:blipFill>
        <p:spPr>
          <a:xfrm>
            <a:off x="-223024" y="0"/>
            <a:ext cx="793777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5CB718-96AD-47FA-97B2-2B5CB340D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9" t="1096"/>
          <a:stretch/>
        </p:blipFill>
        <p:spPr>
          <a:xfrm>
            <a:off x="-223025" y="0"/>
            <a:ext cx="793777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44861A-A714-4458-9B7B-3B821F688618}"/>
              </a:ext>
            </a:extLst>
          </p:cNvPr>
          <p:cNvSpPr txBox="1"/>
          <p:nvPr/>
        </p:nvSpPr>
        <p:spPr>
          <a:xfrm>
            <a:off x="1380556" y="355651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04E0A-8327-4A0A-A1A9-ACE9E60CC393}"/>
              </a:ext>
            </a:extLst>
          </p:cNvPr>
          <p:cNvSpPr txBox="1"/>
          <p:nvPr/>
        </p:nvSpPr>
        <p:spPr>
          <a:xfrm rot="4842223">
            <a:off x="2834092" y="207458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78CE5-B866-4F16-B2BB-026EC38D5662}"/>
              </a:ext>
            </a:extLst>
          </p:cNvPr>
          <p:cNvSpPr txBox="1"/>
          <p:nvPr/>
        </p:nvSpPr>
        <p:spPr>
          <a:xfrm>
            <a:off x="3988083" y="401673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974CD-B220-46A4-9B4C-43C935255442}"/>
              </a:ext>
            </a:extLst>
          </p:cNvPr>
          <p:cNvSpPr txBox="1"/>
          <p:nvPr/>
        </p:nvSpPr>
        <p:spPr>
          <a:xfrm rot="5921405">
            <a:off x="2821631" y="4513982"/>
            <a:ext cx="104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1A027-D1E7-47DC-81F3-F2C9EC991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009" y="3819427"/>
            <a:ext cx="4435351" cy="3053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5412B6-D497-4AA8-A637-F3AC01A5B8AA}"/>
              </a:ext>
            </a:extLst>
          </p:cNvPr>
          <p:cNvSpPr txBox="1"/>
          <p:nvPr/>
        </p:nvSpPr>
        <p:spPr>
          <a:xfrm>
            <a:off x="7910947" y="384984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5CB34-152A-4C4F-AAD4-B9AA46548AD3}"/>
              </a:ext>
            </a:extLst>
          </p:cNvPr>
          <p:cNvSpPr txBox="1"/>
          <p:nvPr/>
        </p:nvSpPr>
        <p:spPr>
          <a:xfrm>
            <a:off x="7910947" y="1308314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</p:spTree>
    <p:extLst>
      <p:ext uri="{BB962C8B-B14F-4D97-AF65-F5344CB8AC3E}">
        <p14:creationId xmlns:p14="http://schemas.microsoft.com/office/powerpoint/2010/main" val="4193555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544D0-7F74-475E-9678-862E282BF4C3}"/>
              </a:ext>
            </a:extLst>
          </p:cNvPr>
          <p:cNvSpPr txBox="1"/>
          <p:nvPr/>
        </p:nvSpPr>
        <p:spPr>
          <a:xfrm rot="21140847">
            <a:off x="2563091" y="369916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0F9D7-A77F-443E-89A2-D4E2D5A25616}"/>
              </a:ext>
            </a:extLst>
          </p:cNvPr>
          <p:cNvSpPr txBox="1"/>
          <p:nvPr/>
        </p:nvSpPr>
        <p:spPr>
          <a:xfrm rot="4600348">
            <a:off x="3800075" y="206332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79C17-0D79-4431-BE75-57A4F8FB50BA}"/>
              </a:ext>
            </a:extLst>
          </p:cNvPr>
          <p:cNvSpPr txBox="1"/>
          <p:nvPr/>
        </p:nvSpPr>
        <p:spPr>
          <a:xfrm>
            <a:off x="5106144" y="42013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81EC0-97BF-4FEE-A20A-7A47C1DE92A3}"/>
              </a:ext>
            </a:extLst>
          </p:cNvPr>
          <p:cNvSpPr/>
          <p:nvPr/>
        </p:nvSpPr>
        <p:spPr>
          <a:xfrm>
            <a:off x="7910947" y="2515354"/>
            <a:ext cx="4100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8C369-A9CB-45A9-AB65-5C6EE7F0D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"/>
          <a:stretch/>
        </p:blipFill>
        <p:spPr>
          <a:xfrm>
            <a:off x="-223024" y="0"/>
            <a:ext cx="793777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5CB718-96AD-47FA-97B2-2B5CB340D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9" t="1096"/>
          <a:stretch/>
        </p:blipFill>
        <p:spPr>
          <a:xfrm>
            <a:off x="-223025" y="0"/>
            <a:ext cx="79377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24E14-D1B3-495C-8DF5-D98DD5280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6" t="1598" b="1756"/>
          <a:stretch/>
        </p:blipFill>
        <p:spPr>
          <a:xfrm>
            <a:off x="-223026" y="-1"/>
            <a:ext cx="7937773" cy="6746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44861A-A714-4458-9B7B-3B821F688618}"/>
              </a:ext>
            </a:extLst>
          </p:cNvPr>
          <p:cNvSpPr txBox="1"/>
          <p:nvPr/>
        </p:nvSpPr>
        <p:spPr>
          <a:xfrm>
            <a:off x="1380556" y="355651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04E0A-8327-4A0A-A1A9-ACE9E60CC393}"/>
              </a:ext>
            </a:extLst>
          </p:cNvPr>
          <p:cNvSpPr txBox="1"/>
          <p:nvPr/>
        </p:nvSpPr>
        <p:spPr>
          <a:xfrm rot="4842223">
            <a:off x="2834092" y="207458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78CE5-B866-4F16-B2BB-026EC38D5662}"/>
              </a:ext>
            </a:extLst>
          </p:cNvPr>
          <p:cNvSpPr txBox="1"/>
          <p:nvPr/>
        </p:nvSpPr>
        <p:spPr>
          <a:xfrm>
            <a:off x="3988083" y="401673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974CD-B220-46A4-9B4C-43C935255442}"/>
              </a:ext>
            </a:extLst>
          </p:cNvPr>
          <p:cNvSpPr txBox="1"/>
          <p:nvPr/>
        </p:nvSpPr>
        <p:spPr>
          <a:xfrm rot="5921405">
            <a:off x="2821631" y="4513982"/>
            <a:ext cx="104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BBA7C-A418-4943-8ACE-1692470F8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45"/>
          <a:stretch/>
        </p:blipFill>
        <p:spPr>
          <a:xfrm>
            <a:off x="7763693" y="4122032"/>
            <a:ext cx="4395452" cy="27230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A274E3-9287-4212-8D3E-D99C9719824B}"/>
              </a:ext>
            </a:extLst>
          </p:cNvPr>
          <p:cNvSpPr txBox="1"/>
          <p:nvPr/>
        </p:nvSpPr>
        <p:spPr>
          <a:xfrm>
            <a:off x="7910947" y="384984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B5626-EC45-4DEF-AC4E-C8D0CBF06710}"/>
              </a:ext>
            </a:extLst>
          </p:cNvPr>
          <p:cNvSpPr txBox="1"/>
          <p:nvPr/>
        </p:nvSpPr>
        <p:spPr>
          <a:xfrm>
            <a:off x="7910947" y="1308314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</p:spTree>
    <p:extLst>
      <p:ext uri="{BB962C8B-B14F-4D97-AF65-F5344CB8AC3E}">
        <p14:creationId xmlns:p14="http://schemas.microsoft.com/office/powerpoint/2010/main" val="160838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3.amazonaws.com/pastperfectonline/images/museum_370/182/20210450063.jpg">
            <a:extLst>
              <a:ext uri="{FF2B5EF4-FFF2-40B4-BE49-F238E27FC236}">
                <a16:creationId xmlns:a16="http://schemas.microsoft.com/office/drawing/2014/main" id="{7445889B-D5C6-431F-AE95-B1A33398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49" y="1497356"/>
            <a:ext cx="2652065" cy="3123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554612-44F9-48BF-83BE-DDF980A226BC}"/>
              </a:ext>
            </a:extLst>
          </p:cNvPr>
          <p:cNvGrpSpPr/>
          <p:nvPr/>
        </p:nvGrpSpPr>
        <p:grpSpPr>
          <a:xfrm>
            <a:off x="0" y="3124200"/>
            <a:ext cx="12257183" cy="3812070"/>
            <a:chOff x="0" y="3124200"/>
            <a:chExt cx="12257183" cy="38120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315244-774D-433D-AC46-C862729BC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00"/>
              <a:ext cx="9591675" cy="38076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770AD9-89EA-415D-B6D1-349DECBE5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01" r="75000" b="-1"/>
            <a:stretch/>
          </p:blipFill>
          <p:spPr>
            <a:xfrm>
              <a:off x="9383310" y="5753100"/>
              <a:ext cx="2873873" cy="11831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B2DA60-2EDE-4C9A-84CE-D4624A56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9546" y="5684160"/>
              <a:ext cx="695422" cy="11145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D91E9F-CDD5-4D05-9497-81FB893D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290" y="5851980"/>
              <a:ext cx="545241" cy="8738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31FB48-C916-4C1C-9D9E-04E36A9E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72494" y="5838825"/>
              <a:ext cx="545241" cy="8738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5A7A676-AE56-4581-ADD2-FDFCA207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8321" y="5981778"/>
              <a:ext cx="545241" cy="8738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BB686A-F5DD-4E8E-BDCE-64D8ACE32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0236" y="5684160"/>
              <a:ext cx="545241" cy="8738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5FCEC8-CC17-494B-A36C-ADD1A1358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9169" y="6115205"/>
              <a:ext cx="461992" cy="740453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557769-B7EA-4996-89F7-1FF684D06C13}"/>
                </a:ext>
              </a:extLst>
            </p:cNvPr>
            <p:cNvSpPr/>
            <p:nvPr/>
          </p:nvSpPr>
          <p:spPr>
            <a:xfrm>
              <a:off x="11589974" y="5686425"/>
              <a:ext cx="323850" cy="66675"/>
            </a:xfrm>
            <a:custGeom>
              <a:avLst/>
              <a:gdLst>
                <a:gd name="connsiteX0" fmla="*/ 0 w 323850"/>
                <a:gd name="connsiteY0" fmla="*/ 66675 h 66675"/>
                <a:gd name="connsiteX1" fmla="*/ 161925 w 323850"/>
                <a:gd name="connsiteY1" fmla="*/ 0 h 66675"/>
                <a:gd name="connsiteX2" fmla="*/ 266700 w 323850"/>
                <a:gd name="connsiteY2" fmla="*/ 19050 h 66675"/>
                <a:gd name="connsiteX3" fmla="*/ 323850 w 3238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66675">
                  <a:moveTo>
                    <a:pt x="0" y="66675"/>
                  </a:moveTo>
                  <a:lnTo>
                    <a:pt x="161925" y="0"/>
                  </a:lnTo>
                  <a:lnTo>
                    <a:pt x="266700" y="19050"/>
                  </a:lnTo>
                  <a:lnTo>
                    <a:pt x="323850" y="66675"/>
                  </a:lnTo>
                </a:path>
              </a:pathLst>
            </a:custGeom>
            <a:solidFill>
              <a:srgbClr val="C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1638170" y="160829"/>
            <a:ext cx="8915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Built on Decades of Work</a:t>
            </a:r>
          </a:p>
          <a:p>
            <a:pPr algn="ctr"/>
            <a:endParaRPr lang="en-US" sz="54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FBB7AC-5196-4E1D-9F19-0FFEF3530E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07" b="2994"/>
          <a:stretch/>
        </p:blipFill>
        <p:spPr>
          <a:xfrm>
            <a:off x="4872494" y="1497356"/>
            <a:ext cx="2586961" cy="3123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96FD6-D1CB-4518-BD63-63FF4DB05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434" y="1489498"/>
            <a:ext cx="2586962" cy="3139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469B4D-1D8E-4A74-84E7-93F7AFF2A894}"/>
              </a:ext>
            </a:extLst>
          </p:cNvPr>
          <p:cNvSpPr txBox="1"/>
          <p:nvPr/>
        </p:nvSpPr>
        <p:spPr>
          <a:xfrm>
            <a:off x="1503637" y="4630675"/>
            <a:ext cx="179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1983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3D979-8C04-495C-B619-2166A902D87E}"/>
              </a:ext>
            </a:extLst>
          </p:cNvPr>
          <p:cNvSpPr txBox="1"/>
          <p:nvPr/>
        </p:nvSpPr>
        <p:spPr>
          <a:xfrm>
            <a:off x="5189375" y="4646575"/>
            <a:ext cx="179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1985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FD9C9-9F80-45EA-91F1-2B3F21000DE2}"/>
              </a:ext>
            </a:extLst>
          </p:cNvPr>
          <p:cNvSpPr txBox="1"/>
          <p:nvPr/>
        </p:nvSpPr>
        <p:spPr>
          <a:xfrm>
            <a:off x="8826755" y="4566364"/>
            <a:ext cx="179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039782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377E2-17A3-4905-83B6-CF979D018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39"/>
          <a:stretch/>
        </p:blipFill>
        <p:spPr>
          <a:xfrm>
            <a:off x="0" y="0"/>
            <a:ext cx="789506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6F150-8169-47B4-9220-981E897435B5}"/>
              </a:ext>
            </a:extLst>
          </p:cNvPr>
          <p:cNvSpPr/>
          <p:nvPr/>
        </p:nvSpPr>
        <p:spPr>
          <a:xfrm>
            <a:off x="8091056" y="2521059"/>
            <a:ext cx="4100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a partial “digital twin” using ArcGIS Pro, ArcGIS Urban, SketchUp, and ESRI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CityEngine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B4BF1-34D0-4236-A7CE-B40A016F2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7954817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08CAD-9FFB-4DE6-9FEC-A42B4D2E8D23}"/>
              </a:ext>
            </a:extLst>
          </p:cNvPr>
          <p:cNvSpPr txBox="1"/>
          <p:nvPr/>
        </p:nvSpPr>
        <p:spPr>
          <a:xfrm>
            <a:off x="7954817" y="375459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AFEF1-1C07-402D-865E-792C6CDB318F}"/>
              </a:ext>
            </a:extLst>
          </p:cNvPr>
          <p:cNvSpPr txBox="1"/>
          <p:nvPr/>
        </p:nvSpPr>
        <p:spPr>
          <a:xfrm>
            <a:off x="7954817" y="1298789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</p:spTree>
    <p:extLst>
      <p:ext uri="{BB962C8B-B14F-4D97-AF65-F5344CB8AC3E}">
        <p14:creationId xmlns:p14="http://schemas.microsoft.com/office/powerpoint/2010/main" val="1844557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377E2-17A3-4905-83B6-CF979D01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39"/>
          <a:stretch/>
        </p:blipFill>
        <p:spPr>
          <a:xfrm>
            <a:off x="0" y="0"/>
            <a:ext cx="789506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6F150-8169-47B4-9220-981E897435B5}"/>
              </a:ext>
            </a:extLst>
          </p:cNvPr>
          <p:cNvSpPr/>
          <p:nvPr/>
        </p:nvSpPr>
        <p:spPr>
          <a:xfrm>
            <a:off x="8091056" y="2521059"/>
            <a:ext cx="4100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a partial “digital twin” using ArcGIS Pro, ArcGIS Urban, SketchUp, and ESRI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CityEngine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B4BF1-34D0-4236-A7CE-B40A016F2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954817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AA0A7-8FC0-42DD-AB04-2BE0DF30B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39"/>
          <a:stretch/>
        </p:blipFill>
        <p:spPr>
          <a:xfrm>
            <a:off x="-59754" y="0"/>
            <a:ext cx="801457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B9E8C8-3799-4481-84D5-877855C80095}"/>
              </a:ext>
            </a:extLst>
          </p:cNvPr>
          <p:cNvSpPr txBox="1"/>
          <p:nvPr/>
        </p:nvSpPr>
        <p:spPr>
          <a:xfrm>
            <a:off x="7954817" y="375459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D5A8-10FE-4E34-9E4B-16DBED9DA666}"/>
              </a:ext>
            </a:extLst>
          </p:cNvPr>
          <p:cNvSpPr txBox="1"/>
          <p:nvPr/>
        </p:nvSpPr>
        <p:spPr>
          <a:xfrm>
            <a:off x="7954817" y="1298789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</p:spTree>
    <p:extLst>
      <p:ext uri="{BB962C8B-B14F-4D97-AF65-F5344CB8AC3E}">
        <p14:creationId xmlns:p14="http://schemas.microsoft.com/office/powerpoint/2010/main" val="1885538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AC46C1-9350-45AD-A021-F28878A47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556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6F150-8169-47B4-9220-981E897435B5}"/>
              </a:ext>
            </a:extLst>
          </p:cNvPr>
          <p:cNvSpPr/>
          <p:nvPr/>
        </p:nvSpPr>
        <p:spPr>
          <a:xfrm>
            <a:off x="8091056" y="2521059"/>
            <a:ext cx="4100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SCENARIO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Modeled potential infill using existing lot size and coverage minimums to accommodate septic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B1FC0-DE30-4430-A396-C4BE7EAFFD7B}"/>
              </a:ext>
            </a:extLst>
          </p:cNvPr>
          <p:cNvSpPr txBox="1"/>
          <p:nvPr/>
        </p:nvSpPr>
        <p:spPr>
          <a:xfrm>
            <a:off x="1402924" y="364739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B893B-69BB-4FBD-804B-8B529C2418D8}"/>
              </a:ext>
            </a:extLst>
          </p:cNvPr>
          <p:cNvSpPr txBox="1"/>
          <p:nvPr/>
        </p:nvSpPr>
        <p:spPr>
          <a:xfrm rot="4842223">
            <a:off x="2834092" y="207458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9A0F9-7F75-4DD1-A343-63A46E2386F6}"/>
              </a:ext>
            </a:extLst>
          </p:cNvPr>
          <p:cNvSpPr txBox="1"/>
          <p:nvPr/>
        </p:nvSpPr>
        <p:spPr>
          <a:xfrm>
            <a:off x="3988083" y="401673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964CF-777D-4FED-9C16-8F037D9148F0}"/>
              </a:ext>
            </a:extLst>
          </p:cNvPr>
          <p:cNvSpPr txBox="1"/>
          <p:nvPr/>
        </p:nvSpPr>
        <p:spPr>
          <a:xfrm rot="5921405">
            <a:off x="2917493" y="4633363"/>
            <a:ext cx="104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3D7F63-2C1C-4DA6-B67E-B79F27F150C1}"/>
              </a:ext>
            </a:extLst>
          </p:cNvPr>
          <p:cNvSpPr txBox="1"/>
          <p:nvPr/>
        </p:nvSpPr>
        <p:spPr>
          <a:xfrm>
            <a:off x="7954817" y="375459"/>
            <a:ext cx="363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09F32-D4F2-4117-839D-48B0E2B9FB82}"/>
              </a:ext>
            </a:extLst>
          </p:cNvPr>
          <p:cNvSpPr txBox="1"/>
          <p:nvPr/>
        </p:nvSpPr>
        <p:spPr>
          <a:xfrm>
            <a:off x="7954817" y="1298789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</p:spTree>
    <p:extLst>
      <p:ext uri="{BB962C8B-B14F-4D97-AF65-F5344CB8AC3E}">
        <p14:creationId xmlns:p14="http://schemas.microsoft.com/office/powerpoint/2010/main" val="2964279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56F150-8169-47B4-9220-981E897435B5}"/>
              </a:ext>
            </a:extLst>
          </p:cNvPr>
          <p:cNvSpPr/>
          <p:nvPr/>
        </p:nvSpPr>
        <p:spPr>
          <a:xfrm>
            <a:off x="7910947" y="2474893"/>
            <a:ext cx="3115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SCENARIO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58B14-1D54-445B-A9B8-CB193539DF87}"/>
              </a:ext>
            </a:extLst>
          </p:cNvPr>
          <p:cNvSpPr txBox="1"/>
          <p:nvPr/>
        </p:nvSpPr>
        <p:spPr>
          <a:xfrm>
            <a:off x="7910947" y="31820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146B1-6085-42EF-816B-301A91064F47}"/>
              </a:ext>
            </a:extLst>
          </p:cNvPr>
          <p:cNvSpPr txBox="1"/>
          <p:nvPr/>
        </p:nvSpPr>
        <p:spPr>
          <a:xfrm>
            <a:off x="7910947" y="1308314"/>
            <a:ext cx="395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 St/Main 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9F01E-1821-4514-97E2-B64B4D4632D0}"/>
              </a:ext>
            </a:extLst>
          </p:cNvPr>
          <p:cNvSpPr/>
          <p:nvPr/>
        </p:nvSpPr>
        <p:spPr>
          <a:xfrm>
            <a:off x="7988252" y="3429000"/>
            <a:ext cx="38728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A3868"/>
                </a:solidFill>
                <a:latin typeface="Calibri" panose="020F0502020204030204"/>
              </a:rPr>
              <a:t>New sewer system enabling density more in keeping with historic development patterns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8860F-7B51-4956-BE26-EDC404306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5363" y="0"/>
            <a:ext cx="843900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4DF309-6D94-44E0-B2E9-F3641D7E52BF}"/>
              </a:ext>
            </a:extLst>
          </p:cNvPr>
          <p:cNvSpPr txBox="1"/>
          <p:nvPr/>
        </p:nvSpPr>
        <p:spPr>
          <a:xfrm>
            <a:off x="1402924" y="364739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DE27A-AFA6-4BF7-AF16-B7E73FB36E0E}"/>
              </a:ext>
            </a:extLst>
          </p:cNvPr>
          <p:cNvSpPr txBox="1"/>
          <p:nvPr/>
        </p:nvSpPr>
        <p:spPr>
          <a:xfrm rot="4842223">
            <a:off x="2834092" y="207458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355AF-1B99-4C0F-A524-900DB73ED37B}"/>
              </a:ext>
            </a:extLst>
          </p:cNvPr>
          <p:cNvSpPr txBox="1"/>
          <p:nvPr/>
        </p:nvSpPr>
        <p:spPr>
          <a:xfrm>
            <a:off x="3988083" y="401673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B0DB6-E667-41C4-A61B-3879A2A85A28}"/>
              </a:ext>
            </a:extLst>
          </p:cNvPr>
          <p:cNvSpPr txBox="1"/>
          <p:nvPr/>
        </p:nvSpPr>
        <p:spPr>
          <a:xfrm rot="5921405">
            <a:off x="2917493" y="4633363"/>
            <a:ext cx="104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 ST</a:t>
            </a:r>
          </a:p>
        </p:txBody>
      </p:sp>
    </p:spTree>
    <p:extLst>
      <p:ext uri="{BB962C8B-B14F-4D97-AF65-F5344CB8AC3E}">
        <p14:creationId xmlns:p14="http://schemas.microsoft.com/office/powerpoint/2010/main" val="1145500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A6379-65AB-4DA8-977E-3AF65A2A5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" y="1608463"/>
            <a:ext cx="12258754" cy="4803354"/>
          </a:xfrm>
        </p:spPr>
      </p:pic>
    </p:spTree>
    <p:extLst>
      <p:ext uri="{BB962C8B-B14F-4D97-AF65-F5344CB8AC3E}">
        <p14:creationId xmlns:p14="http://schemas.microsoft.com/office/powerpoint/2010/main" val="1096045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199BB4-3C11-40A4-893F-319B305F4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2" y="1608464"/>
            <a:ext cx="12201682" cy="4781866"/>
          </a:xfrm>
        </p:spPr>
      </p:pic>
    </p:spTree>
    <p:extLst>
      <p:ext uri="{BB962C8B-B14F-4D97-AF65-F5344CB8AC3E}">
        <p14:creationId xmlns:p14="http://schemas.microsoft.com/office/powerpoint/2010/main" val="3734858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7A805C-24CC-4EF6-9303-A256BEFC7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37"/>
            <a:ext cx="12192000" cy="4884314"/>
          </a:xfrm>
        </p:spPr>
      </p:pic>
    </p:spTree>
    <p:extLst>
      <p:ext uri="{BB962C8B-B14F-4D97-AF65-F5344CB8AC3E}">
        <p14:creationId xmlns:p14="http://schemas.microsoft.com/office/powerpoint/2010/main" val="3279626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7A3082-0ABE-460F-87B8-CB5E76700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9" y="1261642"/>
            <a:ext cx="12250285" cy="4799656"/>
          </a:xfrm>
        </p:spPr>
      </p:pic>
    </p:spTree>
    <p:extLst>
      <p:ext uri="{BB962C8B-B14F-4D97-AF65-F5344CB8AC3E}">
        <p14:creationId xmlns:p14="http://schemas.microsoft.com/office/powerpoint/2010/main" val="3286759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DC478-095D-4F34-9F55-F819E57A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722"/>
            <a:ext cx="12226121" cy="47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28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992C5-2F06-4D64-85BA-A6285E24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422"/>
            <a:ext cx="12192000" cy="47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C21C4-0AFD-4682-ADDF-ED3CBFF5A257}"/>
              </a:ext>
            </a:extLst>
          </p:cNvPr>
          <p:cNvGrpSpPr/>
          <p:nvPr/>
        </p:nvGrpSpPr>
        <p:grpSpPr>
          <a:xfrm>
            <a:off x="0" y="3124200"/>
            <a:ext cx="12257183" cy="3812070"/>
            <a:chOff x="0" y="3124200"/>
            <a:chExt cx="12257183" cy="38120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758D2C-EB61-4725-9DBD-D94AC2A8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00"/>
              <a:ext cx="9591675" cy="38076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B2699C-958A-45E0-A0C7-F165C38D2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01" r="75000" b="-1"/>
            <a:stretch/>
          </p:blipFill>
          <p:spPr>
            <a:xfrm>
              <a:off x="9383310" y="5753100"/>
              <a:ext cx="2873873" cy="11831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BE4FFA-640E-4746-BB5F-9B757AC6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4111" y="5718474"/>
              <a:ext cx="695422" cy="11145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C98A88-FC94-4433-BC18-EDC245E8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290" y="5851980"/>
              <a:ext cx="545241" cy="8738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2C8BD9-D796-4327-A240-64A9446B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72494" y="5838825"/>
              <a:ext cx="545241" cy="873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ACD425-4E8D-4632-9AE5-FB510683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8321" y="5981778"/>
              <a:ext cx="545241" cy="873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02C0183-4DFB-4869-8C25-058D848F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0236" y="5684160"/>
              <a:ext cx="545241" cy="8738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E52A61-7508-407D-9EE3-96F19154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9169" y="6115205"/>
              <a:ext cx="461992" cy="740453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56DB9B-876C-4218-9747-EECF32ABC59A}"/>
                </a:ext>
              </a:extLst>
            </p:cNvPr>
            <p:cNvSpPr/>
            <p:nvPr/>
          </p:nvSpPr>
          <p:spPr>
            <a:xfrm>
              <a:off x="11589974" y="5686425"/>
              <a:ext cx="323850" cy="66675"/>
            </a:xfrm>
            <a:custGeom>
              <a:avLst/>
              <a:gdLst>
                <a:gd name="connsiteX0" fmla="*/ 0 w 323850"/>
                <a:gd name="connsiteY0" fmla="*/ 66675 h 66675"/>
                <a:gd name="connsiteX1" fmla="*/ 161925 w 323850"/>
                <a:gd name="connsiteY1" fmla="*/ 0 h 66675"/>
                <a:gd name="connsiteX2" fmla="*/ 266700 w 323850"/>
                <a:gd name="connsiteY2" fmla="*/ 19050 h 66675"/>
                <a:gd name="connsiteX3" fmla="*/ 323850 w 3238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66675">
                  <a:moveTo>
                    <a:pt x="0" y="66675"/>
                  </a:moveTo>
                  <a:lnTo>
                    <a:pt x="161925" y="0"/>
                  </a:lnTo>
                  <a:lnTo>
                    <a:pt x="266700" y="19050"/>
                  </a:lnTo>
                  <a:lnTo>
                    <a:pt x="323850" y="66675"/>
                  </a:lnTo>
                </a:path>
              </a:pathLst>
            </a:custGeom>
            <a:solidFill>
              <a:srgbClr val="C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836168" y="256609"/>
            <a:ext cx="10717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Same Goals, Limited Outcomes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FCDAA-0D3A-44F1-954A-C9522E3110A3}"/>
              </a:ext>
            </a:extLst>
          </p:cNvPr>
          <p:cNvSpPr/>
          <p:nvPr/>
        </p:nvSpPr>
        <p:spPr>
          <a:xfrm>
            <a:off x="1" y="1283154"/>
            <a:ext cx="5954750" cy="2957739"/>
          </a:xfrm>
          <a:prstGeom prst="rect">
            <a:avLst/>
          </a:prstGeom>
          <a:solidFill>
            <a:srgbClr val="1A38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6DCE4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what we’ve always wanted:</a:t>
            </a:r>
            <a:b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C6DCE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more families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more local businesses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year-round communities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vibrant hamlets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71E1F6-CC11-4EB3-9362-10C43EEAC39C}"/>
              </a:ext>
            </a:extLst>
          </p:cNvPr>
          <p:cNvSpPr/>
          <p:nvPr/>
        </p:nvSpPr>
        <p:spPr>
          <a:xfrm>
            <a:off x="5954750" y="1283154"/>
            <a:ext cx="6237249" cy="2957739"/>
          </a:xfrm>
          <a:prstGeom prst="rect">
            <a:avLst/>
          </a:prstGeom>
          <a:solidFill>
            <a:srgbClr val="7BA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what we’re seeing:</a:t>
            </a:r>
            <a:b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1A38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aging population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fewer school-age children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mismatch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limited new development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97F857-06FC-45D9-B0C3-39E8BF463FD3}"/>
              </a:ext>
            </a:extLst>
          </p:cNvPr>
          <p:cNvSpPr/>
          <p:nvPr/>
        </p:nvSpPr>
        <p:spPr>
          <a:xfrm>
            <a:off x="882563" y="4538041"/>
            <a:ext cx="10426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The vision hasn’t changed- but the outcomes </a:t>
            </a:r>
            <a:b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haven’t matched the vision</a:t>
            </a:r>
            <a:endParaRPr lang="en-US" sz="3200" b="1" dirty="0">
              <a:solidFill>
                <a:srgbClr val="1A38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45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6E318-3593-4BA9-83AD-EED753183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7" b="87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1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73A9-4FA6-43A4-97C3-BB103210F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1E8D2-2DDB-4B8B-B9A3-B2450B4E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" y="348916"/>
            <a:ext cx="12186095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88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2E6F6-148D-4007-B387-D60E127E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C8342-C712-4943-8DBC-A35C1C22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919"/>
            <a:ext cx="12192000" cy="59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40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2E47-E7D5-40A8-A808-894C6FE79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1AEF2-5091-4912-9B1C-4E72BA351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98"/>
            <a:ext cx="12192000" cy="60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22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4081-0E06-471F-BCA2-93CEC2A5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AE689-9AA8-4AE0-A208-B05A9BC8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0" y="0"/>
            <a:ext cx="10952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13CB5-DDB0-484A-A3FE-29470D8AD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" y="0"/>
            <a:ext cx="1212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714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F61CC-D7F2-4CEA-96BA-BE74C827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610"/>
            <a:ext cx="12156828" cy="4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2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6979-E808-47BA-84C7-71CA560D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1A6C-05AD-419E-A95A-4B3896471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58045-EA61-4A85-99AF-239169CA9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8" t="47518" r="9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56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936765-D635-4DE0-93C3-6732181E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43" y="0"/>
            <a:ext cx="12088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17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39DE-F9CC-4983-B7F8-A67F70ED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88103-C0B4-4A21-9DA7-09BF832F1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C2DF4-A4B7-4514-9B3E-EF0BE0F5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96" y="0"/>
            <a:ext cx="11871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C21C4-0AFD-4682-ADDF-ED3CBFF5A257}"/>
              </a:ext>
            </a:extLst>
          </p:cNvPr>
          <p:cNvGrpSpPr/>
          <p:nvPr/>
        </p:nvGrpSpPr>
        <p:grpSpPr>
          <a:xfrm>
            <a:off x="0" y="3124200"/>
            <a:ext cx="12257183" cy="3812070"/>
            <a:chOff x="0" y="3124200"/>
            <a:chExt cx="12257183" cy="38120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758D2C-EB61-4725-9DBD-D94AC2A8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00"/>
              <a:ext cx="9591675" cy="38076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B2699C-958A-45E0-A0C7-F165C38D2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01" r="75000" b="-1"/>
            <a:stretch/>
          </p:blipFill>
          <p:spPr>
            <a:xfrm>
              <a:off x="9383310" y="5753100"/>
              <a:ext cx="2873873" cy="11831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BE4FFA-640E-4746-BB5F-9B757AC6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4111" y="5718474"/>
              <a:ext cx="695422" cy="11145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C98A88-FC94-4433-BC18-EDC245E8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290" y="5851980"/>
              <a:ext cx="545241" cy="8738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2C8BD9-D796-4327-A240-64A9446B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72494" y="5838825"/>
              <a:ext cx="545241" cy="873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ACD425-4E8D-4632-9AE5-FB510683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8321" y="5981778"/>
              <a:ext cx="545241" cy="873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02C0183-4DFB-4869-8C25-058D848F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0236" y="5684160"/>
              <a:ext cx="545241" cy="8738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E52A61-7508-407D-9EE3-96F19154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9169" y="6115205"/>
              <a:ext cx="461992" cy="740453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56DB9B-876C-4218-9747-EECF32ABC59A}"/>
                </a:ext>
              </a:extLst>
            </p:cNvPr>
            <p:cNvSpPr/>
            <p:nvPr/>
          </p:nvSpPr>
          <p:spPr>
            <a:xfrm>
              <a:off x="11589974" y="5686425"/>
              <a:ext cx="323850" cy="66675"/>
            </a:xfrm>
            <a:custGeom>
              <a:avLst/>
              <a:gdLst>
                <a:gd name="connsiteX0" fmla="*/ 0 w 323850"/>
                <a:gd name="connsiteY0" fmla="*/ 66675 h 66675"/>
                <a:gd name="connsiteX1" fmla="*/ 161925 w 323850"/>
                <a:gd name="connsiteY1" fmla="*/ 0 h 66675"/>
                <a:gd name="connsiteX2" fmla="*/ 266700 w 323850"/>
                <a:gd name="connsiteY2" fmla="*/ 19050 h 66675"/>
                <a:gd name="connsiteX3" fmla="*/ 323850 w 3238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66675">
                  <a:moveTo>
                    <a:pt x="0" y="66675"/>
                  </a:moveTo>
                  <a:lnTo>
                    <a:pt x="161925" y="0"/>
                  </a:lnTo>
                  <a:lnTo>
                    <a:pt x="266700" y="19050"/>
                  </a:lnTo>
                  <a:lnTo>
                    <a:pt x="323850" y="66675"/>
                  </a:lnTo>
                </a:path>
              </a:pathLst>
            </a:custGeom>
            <a:solidFill>
              <a:srgbClr val="C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1700995" y="256609"/>
            <a:ext cx="8988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New Tools for Local Action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FCDAA-0D3A-44F1-954A-C9522E3110A3}"/>
              </a:ext>
            </a:extLst>
          </p:cNvPr>
          <p:cNvSpPr/>
          <p:nvPr/>
        </p:nvSpPr>
        <p:spPr>
          <a:xfrm>
            <a:off x="0" y="1477087"/>
            <a:ext cx="5865540" cy="2957739"/>
          </a:xfrm>
          <a:prstGeom prst="rect">
            <a:avLst/>
          </a:prstGeom>
          <a:solidFill>
            <a:srgbClr val="7BA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Infrastructure Investment:</a:t>
            </a:r>
            <a:b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1A38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Water and sewer funding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Supports housing and growth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Enables higher density development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71E1F6-CC11-4EB3-9362-10C43EEAC39C}"/>
              </a:ext>
            </a:extLst>
          </p:cNvPr>
          <p:cNvSpPr/>
          <p:nvPr/>
        </p:nvSpPr>
        <p:spPr>
          <a:xfrm>
            <a:off x="5865540" y="1477087"/>
            <a:ext cx="6326457" cy="2957739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Planning and Zoning Support:</a:t>
            </a:r>
            <a:b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C6DCE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Funding for zoning updates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for local planning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Aligns regs with goals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97F857-06FC-45D9-B0C3-39E8BF463FD3}"/>
              </a:ext>
            </a:extLst>
          </p:cNvPr>
          <p:cNvSpPr/>
          <p:nvPr/>
        </p:nvSpPr>
        <p:spPr>
          <a:xfrm>
            <a:off x="882563" y="4538041"/>
            <a:ext cx="10426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The tools are catching up to the vision</a:t>
            </a:r>
            <a:endParaRPr lang="en-US" sz="3200" b="1" dirty="0">
              <a:solidFill>
                <a:srgbClr val="1A38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6585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DF7F0-96E6-47BA-A783-F71588CD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14747" cy="68723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C583D4-B5BD-40B9-9050-815841369A82}"/>
              </a:ext>
            </a:extLst>
          </p:cNvPr>
          <p:cNvSpPr/>
          <p:nvPr/>
        </p:nvSpPr>
        <p:spPr>
          <a:xfrm>
            <a:off x="7812846" y="1608441"/>
            <a:ext cx="42810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 Plan Goals: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“Encourage Young Families to Become Residents – Identify opportunities for the development of additional residential and mixed-use rental units”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38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“Encourage the development of attainable working-class family housing”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9398-EF14-4EC5-9C92-F86E9D3DE487}"/>
              </a:ext>
            </a:extLst>
          </p:cNvPr>
          <p:cNvSpPr txBox="1"/>
          <p:nvPr/>
        </p:nvSpPr>
        <p:spPr>
          <a:xfrm>
            <a:off x="7910946" y="6181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96AF5-18DA-4191-9BD9-349D753D97A1}"/>
              </a:ext>
            </a:extLst>
          </p:cNvPr>
          <p:cNvSpPr txBox="1"/>
          <p:nvPr/>
        </p:nvSpPr>
        <p:spPr>
          <a:xfrm>
            <a:off x="7945153" y="823565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Ave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A3414-40B9-4BB7-9DF0-2FD8E4513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9"/>
          <a:stretch/>
        </p:blipFill>
        <p:spPr>
          <a:xfrm>
            <a:off x="-49050" y="0"/>
            <a:ext cx="7812846" cy="6872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91E7B4-4C8C-4952-B2E2-28CE17BB4718}"/>
              </a:ext>
            </a:extLst>
          </p:cNvPr>
          <p:cNvSpPr txBox="1"/>
          <p:nvPr/>
        </p:nvSpPr>
        <p:spPr>
          <a:xfrm rot="20728646">
            <a:off x="3117273" y="6220691"/>
            <a:ext cx="108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EF6E6-0CC8-45DE-A5E5-AF00C10489E1}"/>
              </a:ext>
            </a:extLst>
          </p:cNvPr>
          <p:cNvSpPr txBox="1"/>
          <p:nvPr/>
        </p:nvSpPr>
        <p:spPr>
          <a:xfrm rot="4323553">
            <a:off x="639455" y="541970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3E19-8AD4-4300-834B-A494EB34812D}"/>
              </a:ext>
            </a:extLst>
          </p:cNvPr>
          <p:cNvSpPr txBox="1"/>
          <p:nvPr/>
        </p:nvSpPr>
        <p:spPr>
          <a:xfrm rot="5161245">
            <a:off x="5267951" y="638898"/>
            <a:ext cx="100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 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2C925-593B-4E35-8D77-2419C5E0D160}"/>
              </a:ext>
            </a:extLst>
          </p:cNvPr>
          <p:cNvSpPr txBox="1"/>
          <p:nvPr/>
        </p:nvSpPr>
        <p:spPr>
          <a:xfrm rot="20492650">
            <a:off x="2844476" y="63889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 St</a:t>
            </a:r>
          </a:p>
        </p:txBody>
      </p:sp>
    </p:spTree>
    <p:extLst>
      <p:ext uri="{BB962C8B-B14F-4D97-AF65-F5344CB8AC3E}">
        <p14:creationId xmlns:p14="http://schemas.microsoft.com/office/powerpoint/2010/main" val="1632414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583D4-B5BD-40B9-9050-815841369A82}"/>
              </a:ext>
            </a:extLst>
          </p:cNvPr>
          <p:cNvSpPr/>
          <p:nvPr/>
        </p:nvSpPr>
        <p:spPr>
          <a:xfrm>
            <a:off x="7589186" y="1746895"/>
            <a:ext cx="42810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 subdivision from 1930’s, never built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across the street from the school, the park and the beach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Walking distance to hamlet commercial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line with comp plan goals for walkable, affordable starter homes for families and workers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9398-EF14-4EC5-9C92-F86E9D3DE487}"/>
              </a:ext>
            </a:extLst>
          </p:cNvPr>
          <p:cNvSpPr txBox="1"/>
          <p:nvPr/>
        </p:nvSpPr>
        <p:spPr>
          <a:xfrm>
            <a:off x="7910946" y="6181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96AF5-18DA-4191-9BD9-349D753D97A1}"/>
              </a:ext>
            </a:extLst>
          </p:cNvPr>
          <p:cNvSpPr txBox="1"/>
          <p:nvPr/>
        </p:nvSpPr>
        <p:spPr>
          <a:xfrm>
            <a:off x="7945153" y="823565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3E19-8AD4-4300-834B-A494EB34812D}"/>
              </a:ext>
            </a:extLst>
          </p:cNvPr>
          <p:cNvSpPr txBox="1"/>
          <p:nvPr/>
        </p:nvSpPr>
        <p:spPr>
          <a:xfrm rot="5161245">
            <a:off x="5267951" y="638898"/>
            <a:ext cx="100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 Ave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5B8DC-3390-4938-98FC-5FB27F28A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9"/>
          <a:stretch/>
        </p:blipFill>
        <p:spPr>
          <a:xfrm>
            <a:off x="1" y="1"/>
            <a:ext cx="711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1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583D4-B5BD-40B9-9050-815841369A82}"/>
              </a:ext>
            </a:extLst>
          </p:cNvPr>
          <p:cNvSpPr/>
          <p:nvPr/>
        </p:nvSpPr>
        <p:spPr>
          <a:xfrm>
            <a:off x="7945153" y="2231642"/>
            <a:ext cx="4281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A3868"/>
                </a:solidFill>
                <a:latin typeface="Calibri" panose="020F0502020204030204"/>
              </a:rPr>
              <a:t>Existing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9398-EF14-4EC5-9C92-F86E9D3DE487}"/>
              </a:ext>
            </a:extLst>
          </p:cNvPr>
          <p:cNvSpPr txBox="1"/>
          <p:nvPr/>
        </p:nvSpPr>
        <p:spPr>
          <a:xfrm>
            <a:off x="7910946" y="6181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96AF5-18DA-4191-9BD9-349D753D97A1}"/>
              </a:ext>
            </a:extLst>
          </p:cNvPr>
          <p:cNvSpPr txBox="1"/>
          <p:nvPr/>
        </p:nvSpPr>
        <p:spPr>
          <a:xfrm>
            <a:off x="7945153" y="823565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29722-E7AC-4AC9-A692-78BCFE82C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5"/>
          <a:stretch/>
        </p:blipFill>
        <p:spPr>
          <a:xfrm>
            <a:off x="0" y="0"/>
            <a:ext cx="755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0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583D4-B5BD-40B9-9050-815841369A82}"/>
              </a:ext>
            </a:extLst>
          </p:cNvPr>
          <p:cNvSpPr/>
          <p:nvPr/>
        </p:nvSpPr>
        <p:spPr>
          <a:xfrm>
            <a:off x="7745941" y="2231642"/>
            <a:ext cx="42810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A3868"/>
                </a:solidFill>
                <a:latin typeface="Calibri" panose="020F0502020204030204"/>
              </a:rPr>
              <a:t>With existing lot minimums (20,000sq ft for single family residential)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9398-EF14-4EC5-9C92-F86E9D3DE487}"/>
              </a:ext>
            </a:extLst>
          </p:cNvPr>
          <p:cNvSpPr txBox="1"/>
          <p:nvPr/>
        </p:nvSpPr>
        <p:spPr>
          <a:xfrm>
            <a:off x="7910946" y="6181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96AF5-18DA-4191-9BD9-349D753D97A1}"/>
              </a:ext>
            </a:extLst>
          </p:cNvPr>
          <p:cNvSpPr txBox="1"/>
          <p:nvPr/>
        </p:nvSpPr>
        <p:spPr>
          <a:xfrm>
            <a:off x="7945153" y="823565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0B381-2E51-49E2-876F-23B31229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73" y="0"/>
            <a:ext cx="75827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4DC4C3-674A-4826-8E11-EE4F39B60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8"/>
          <a:stretch/>
        </p:blipFill>
        <p:spPr>
          <a:xfrm>
            <a:off x="-10674" y="0"/>
            <a:ext cx="7582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17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583D4-B5BD-40B9-9050-815841369A82}"/>
              </a:ext>
            </a:extLst>
          </p:cNvPr>
          <p:cNvSpPr/>
          <p:nvPr/>
        </p:nvSpPr>
        <p:spPr>
          <a:xfrm>
            <a:off x="7745941" y="2231642"/>
            <a:ext cx="4281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A3868"/>
                </a:solidFill>
                <a:latin typeface="Calibri" panose="020F0502020204030204"/>
              </a:rPr>
              <a:t>With lots as originally planned (assuming sewer)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9398-EF14-4EC5-9C92-F86E9D3DE487}"/>
              </a:ext>
            </a:extLst>
          </p:cNvPr>
          <p:cNvSpPr txBox="1"/>
          <p:nvPr/>
        </p:nvSpPr>
        <p:spPr>
          <a:xfrm>
            <a:off x="7910946" y="61819"/>
            <a:ext cx="363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A38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Infill Site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96AF5-18DA-4191-9BD9-349D753D97A1}"/>
              </a:ext>
            </a:extLst>
          </p:cNvPr>
          <p:cNvSpPr txBox="1"/>
          <p:nvPr/>
        </p:nvSpPr>
        <p:spPr>
          <a:xfrm>
            <a:off x="7945153" y="823565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AB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 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0B381-2E51-49E2-876F-23B31229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73" y="0"/>
            <a:ext cx="75827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1D5D04-FFC1-4EDC-821B-EC648BCA2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3" y="0"/>
            <a:ext cx="774972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375AF-B1C3-4AEA-9AC7-911503CB1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2"/>
          <a:stretch/>
        </p:blipFill>
        <p:spPr>
          <a:xfrm>
            <a:off x="-20888" y="0"/>
            <a:ext cx="774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57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49EEC1-28AE-4162-B383-DF331BC93024}"/>
              </a:ext>
            </a:extLst>
          </p:cNvPr>
          <p:cNvSpPr/>
          <p:nvPr/>
        </p:nvSpPr>
        <p:spPr>
          <a:xfrm>
            <a:off x="6096000" y="967142"/>
            <a:ext cx="6096000" cy="3844444"/>
          </a:xfrm>
          <a:prstGeom prst="rect">
            <a:avLst/>
          </a:prstGeom>
          <a:solidFill>
            <a:srgbClr val="7BA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6F68CD-0EFB-4526-8EDD-084811251B20}"/>
              </a:ext>
            </a:extLst>
          </p:cNvPr>
          <p:cNvSpPr/>
          <p:nvPr/>
        </p:nvSpPr>
        <p:spPr>
          <a:xfrm>
            <a:off x="0" y="969484"/>
            <a:ext cx="6096000" cy="3844444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591675" cy="3807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3" r="75000" b="-1"/>
          <a:stretch/>
        </p:blipFill>
        <p:spPr>
          <a:xfrm>
            <a:off x="9318127" y="5684160"/>
            <a:ext cx="2873873" cy="1173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1282836" y="112935"/>
            <a:ext cx="9626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North Creek: A Different Challenge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8F5FC-C2EB-44ED-836E-3D431E5B4E00}"/>
              </a:ext>
            </a:extLst>
          </p:cNvPr>
          <p:cNvSpPr txBox="1"/>
          <p:nvPr/>
        </p:nvSpPr>
        <p:spPr>
          <a:xfrm>
            <a:off x="637504" y="1121243"/>
            <a:ext cx="43440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Lake Luzerne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Small lots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Septic constraints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Limited 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Challenge: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How to enable development?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C7B50-B70A-472F-A2A5-A450B2C4D094}"/>
              </a:ext>
            </a:extLst>
          </p:cNvPr>
          <p:cNvSpPr txBox="1"/>
          <p:nvPr/>
        </p:nvSpPr>
        <p:spPr>
          <a:xfrm>
            <a:off x="6913969" y="1148224"/>
            <a:ext cx="43440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North Creek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New sewer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Growth center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Clear policy direction</a:t>
            </a:r>
          </a:p>
          <a:p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Challenge: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zoning ready to support this growth?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A3868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7FF65D-BAE1-4064-8887-AE50528F7CE8}"/>
              </a:ext>
            </a:extLst>
          </p:cNvPr>
          <p:cNvSpPr/>
          <p:nvPr/>
        </p:nvSpPr>
        <p:spPr>
          <a:xfrm>
            <a:off x="0" y="496059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Different conditions </a:t>
            </a:r>
            <a:r>
              <a:rPr lang="en-US" sz="28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sym typeface="Wingdings" panose="05000000000000000000" pitchFamily="2" charset="2"/>
              </a:rPr>
              <a:t> Different planning questions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6586D52-213E-43C5-A50C-9CEADAAD622E}"/>
              </a:ext>
            </a:extLst>
          </p:cNvPr>
          <p:cNvSpPr/>
          <p:nvPr/>
        </p:nvSpPr>
        <p:spPr>
          <a:xfrm>
            <a:off x="11489133" y="5537493"/>
            <a:ext cx="408458" cy="146668"/>
          </a:xfrm>
          <a:custGeom>
            <a:avLst/>
            <a:gdLst>
              <a:gd name="connsiteX0" fmla="*/ 0 w 323850"/>
              <a:gd name="connsiteY0" fmla="*/ 66675 h 66675"/>
              <a:gd name="connsiteX1" fmla="*/ 161925 w 323850"/>
              <a:gd name="connsiteY1" fmla="*/ 0 h 66675"/>
              <a:gd name="connsiteX2" fmla="*/ 266700 w 323850"/>
              <a:gd name="connsiteY2" fmla="*/ 19050 h 66675"/>
              <a:gd name="connsiteX3" fmla="*/ 323850 w 323850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66675">
                <a:moveTo>
                  <a:pt x="0" y="66675"/>
                </a:moveTo>
                <a:lnTo>
                  <a:pt x="161925" y="0"/>
                </a:lnTo>
                <a:lnTo>
                  <a:pt x="266700" y="19050"/>
                </a:lnTo>
                <a:lnTo>
                  <a:pt x="323850" y="66675"/>
                </a:lnTo>
              </a:path>
            </a:pathLst>
          </a:custGeom>
          <a:solidFill>
            <a:srgbClr val="C6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583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03E2-5A0B-43F1-BE47-4440A0F8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B2DB5-532C-49F0-9EF9-C7C1CC975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9DDC7-D826-47E4-AF0F-00824AFA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451"/>
            <a:ext cx="12192000" cy="63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2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591675" cy="3807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9318127" y="4310006"/>
            <a:ext cx="2873873" cy="2547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4119343" y="318210"/>
            <a:ext cx="3953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Takeaways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F7636-959A-46E0-81D1-B8CDCDE4533E}"/>
              </a:ext>
            </a:extLst>
          </p:cNvPr>
          <p:cNvSpPr txBox="1"/>
          <p:nvPr/>
        </p:nvSpPr>
        <p:spPr>
          <a:xfrm>
            <a:off x="330201" y="1438633"/>
            <a:ext cx="11601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We’ve had the vision, now we need implementation.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New tools make action more possible than ever before.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Zoning and infrastructure are the key local levers.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3868"/>
                </a:solidFill>
                <a:latin typeface="Century Gothic" panose="020B0502020202020204" pitchFamily="34" charset="0"/>
              </a:rPr>
              <a:t>Better information leads to better conversations—and better decisions.</a:t>
            </a:r>
          </a:p>
        </p:txBody>
      </p:sp>
    </p:spTree>
    <p:extLst>
      <p:ext uri="{BB962C8B-B14F-4D97-AF65-F5344CB8AC3E}">
        <p14:creationId xmlns:p14="http://schemas.microsoft.com/office/powerpoint/2010/main" val="519721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3675"/>
            <a:ext cx="9248775" cy="428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9086849" y="4104475"/>
            <a:ext cx="3105691" cy="275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0926" y="5500442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022609" y="579463"/>
            <a:ext cx="814678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Thank You</a:t>
            </a:r>
          </a:p>
          <a:p>
            <a:pPr algn="ctr"/>
            <a:endParaRPr lang="en-US" sz="1400" b="1" dirty="0">
              <a:solidFill>
                <a:srgbClr val="1A3868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Ethan Gaddy, AICP, County Planner</a:t>
            </a:r>
            <a:br>
              <a:rPr lang="en-US" sz="3600" b="1" dirty="0">
                <a:solidFill>
                  <a:srgbClr val="1A3868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rgbClr val="1A3868"/>
                </a:solidFill>
                <a:latin typeface="Century Gothic" panose="020B0502020202020204" pitchFamily="34" charset="0"/>
              </a:rPr>
              <a:t>Sara Frankenfeld, GIS Administrator</a:t>
            </a:r>
          </a:p>
        </p:txBody>
      </p:sp>
      <p:pic>
        <p:nvPicPr>
          <p:cNvPr id="1026" name="Picture 2" descr="Department of Environmental Conservation, NYS (DEC ...">
            <a:extLst>
              <a:ext uri="{FF2B5EF4-FFF2-40B4-BE49-F238E27FC236}">
                <a16:creationId xmlns:a16="http://schemas.microsoft.com/office/drawing/2014/main" id="{ABF2C462-4E63-4ED2-AD5A-7C27476C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9" y="5228487"/>
            <a:ext cx="1445899" cy="5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7F5E20-327E-4CEC-900F-39FA58E74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137" y="2730070"/>
            <a:ext cx="2720898" cy="26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C21C4-0AFD-4682-ADDF-ED3CBFF5A257}"/>
              </a:ext>
            </a:extLst>
          </p:cNvPr>
          <p:cNvGrpSpPr/>
          <p:nvPr/>
        </p:nvGrpSpPr>
        <p:grpSpPr>
          <a:xfrm>
            <a:off x="0" y="3124200"/>
            <a:ext cx="12257183" cy="3812070"/>
            <a:chOff x="0" y="3124200"/>
            <a:chExt cx="12257183" cy="38120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758D2C-EB61-4725-9DBD-D94AC2A8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00"/>
              <a:ext cx="9591675" cy="38076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B2699C-958A-45E0-A0C7-F165C38D2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01" r="75000" b="-1"/>
            <a:stretch/>
          </p:blipFill>
          <p:spPr>
            <a:xfrm>
              <a:off x="9383310" y="5753100"/>
              <a:ext cx="2873873" cy="11831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BE4FFA-640E-4746-BB5F-9B757AC6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4111" y="5718474"/>
              <a:ext cx="695422" cy="11145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C98A88-FC94-4433-BC18-EDC245E8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290" y="5851980"/>
              <a:ext cx="545241" cy="8738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2C8BD9-D796-4327-A240-64A9446B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72494" y="5838825"/>
              <a:ext cx="545241" cy="873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ACD425-4E8D-4632-9AE5-FB510683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8321" y="5981778"/>
              <a:ext cx="545241" cy="873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02C0183-4DFB-4869-8C25-058D848F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0236" y="5684160"/>
              <a:ext cx="545241" cy="8738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E52A61-7508-407D-9EE3-96F19154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9169" y="6115205"/>
              <a:ext cx="461992" cy="740453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56DB9B-876C-4218-9747-EECF32ABC59A}"/>
                </a:ext>
              </a:extLst>
            </p:cNvPr>
            <p:cNvSpPr/>
            <p:nvPr/>
          </p:nvSpPr>
          <p:spPr>
            <a:xfrm>
              <a:off x="11589974" y="5686425"/>
              <a:ext cx="323850" cy="66675"/>
            </a:xfrm>
            <a:custGeom>
              <a:avLst/>
              <a:gdLst>
                <a:gd name="connsiteX0" fmla="*/ 0 w 323850"/>
                <a:gd name="connsiteY0" fmla="*/ 66675 h 66675"/>
                <a:gd name="connsiteX1" fmla="*/ 161925 w 323850"/>
                <a:gd name="connsiteY1" fmla="*/ 0 h 66675"/>
                <a:gd name="connsiteX2" fmla="*/ 266700 w 323850"/>
                <a:gd name="connsiteY2" fmla="*/ 19050 h 66675"/>
                <a:gd name="connsiteX3" fmla="*/ 323850 w 3238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66675">
                  <a:moveTo>
                    <a:pt x="0" y="66675"/>
                  </a:moveTo>
                  <a:lnTo>
                    <a:pt x="161925" y="0"/>
                  </a:lnTo>
                  <a:lnTo>
                    <a:pt x="266700" y="19050"/>
                  </a:lnTo>
                  <a:lnTo>
                    <a:pt x="323850" y="66675"/>
                  </a:lnTo>
                </a:path>
              </a:pathLst>
            </a:custGeom>
            <a:solidFill>
              <a:srgbClr val="C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2306125" y="256609"/>
            <a:ext cx="777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What Can We Control?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FCDAA-0D3A-44F1-954A-C9522E3110A3}"/>
              </a:ext>
            </a:extLst>
          </p:cNvPr>
          <p:cNvSpPr/>
          <p:nvPr/>
        </p:nvSpPr>
        <p:spPr>
          <a:xfrm>
            <a:off x="1" y="1283154"/>
            <a:ext cx="5954750" cy="2957739"/>
          </a:xfrm>
          <a:prstGeom prst="rect">
            <a:avLst/>
          </a:prstGeom>
          <a:solidFill>
            <a:srgbClr val="1A38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NOT in local control:</a:t>
            </a:r>
            <a:br>
              <a:rPr lang="en-US" sz="3200" b="1" dirty="0">
                <a:solidFill>
                  <a:srgbClr val="C6DC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C6DCE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Regional demographics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market forces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APA regulations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Funding cycles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71E1F6-CC11-4EB3-9362-10C43EEAC39C}"/>
              </a:ext>
            </a:extLst>
          </p:cNvPr>
          <p:cNvSpPr/>
          <p:nvPr/>
        </p:nvSpPr>
        <p:spPr>
          <a:xfrm>
            <a:off x="5954750" y="1283154"/>
            <a:ext cx="6237249" cy="2957739"/>
          </a:xfrm>
          <a:prstGeom prst="rect">
            <a:avLst/>
          </a:prstGeom>
          <a:solidFill>
            <a:srgbClr val="7BA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WITHIN local control:</a:t>
            </a:r>
            <a:br>
              <a:rPr lang="en-US" sz="32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endParaRPr lang="en-US" sz="1000" b="1" dirty="0">
              <a:solidFill>
                <a:srgbClr val="1A38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Zoning regulations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Infrastructure planning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standards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97F857-06FC-45D9-B0C3-39E8BF463FD3}"/>
              </a:ext>
            </a:extLst>
          </p:cNvPr>
          <p:cNvSpPr/>
          <p:nvPr/>
        </p:nvSpPr>
        <p:spPr>
          <a:xfrm>
            <a:off x="0" y="4538041"/>
            <a:ext cx="1219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A38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Thriving Hamlets focuses on the levers communities can control.</a:t>
            </a:r>
          </a:p>
          <a:p>
            <a:pPr algn="ctr"/>
            <a:r>
              <a:rPr lang="en-US" sz="2400" dirty="0">
                <a:solidFill>
                  <a:srgbClr val="1A3868"/>
                </a:solidFill>
                <a:latin typeface="Century Gothic" panose="020B0502020202020204" pitchFamily="34" charset="0"/>
              </a:rPr>
              <a:t>Investment and infrastructure alone do not guarantee a thriving community. </a:t>
            </a:r>
            <a:endParaRPr lang="en-US" sz="2400" dirty="0">
              <a:solidFill>
                <a:srgbClr val="1A3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315244-774D-433D-AC46-C862729B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591675" cy="3807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70AD9-89EA-415D-B6D1-349DECBE5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75000"/>
          <a:stretch/>
        </p:blipFill>
        <p:spPr>
          <a:xfrm>
            <a:off x="9318127" y="4310006"/>
            <a:ext cx="2873873" cy="2547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DA60-2EDE-4C9A-84CE-D4624A56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840" y="5630484"/>
            <a:ext cx="695422" cy="111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91E9F-CDD5-4D05-9497-81FB893D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290" y="5851980"/>
            <a:ext cx="545241" cy="873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1FB48-C916-4C1C-9D9E-04E36A9E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94" y="5838825"/>
            <a:ext cx="545241" cy="873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7A676-AE56-4581-ADD2-FDFCA207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321" y="5981778"/>
            <a:ext cx="545241" cy="87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BB686A-F5DD-4E8E-BDCE-64D8ACE3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36" y="5684160"/>
            <a:ext cx="545241" cy="873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FCEC8-CC17-494B-A36C-ADD1A135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169" y="6115205"/>
            <a:ext cx="461992" cy="740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6734E-C895-4F93-B59C-A192DFA5252B}"/>
              </a:ext>
            </a:extLst>
          </p:cNvPr>
          <p:cNvSpPr txBox="1"/>
          <p:nvPr/>
        </p:nvSpPr>
        <p:spPr>
          <a:xfrm>
            <a:off x="826784" y="318210"/>
            <a:ext cx="1053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this Work is Made Possible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91F29-1992-44C5-AE2C-6C656F2A88CA}"/>
              </a:ext>
            </a:extLst>
          </p:cNvPr>
          <p:cNvSpPr/>
          <p:nvPr/>
        </p:nvSpPr>
        <p:spPr>
          <a:xfrm>
            <a:off x="664281" y="1834604"/>
            <a:ext cx="3283958" cy="2422105"/>
          </a:xfrm>
          <a:prstGeom prst="rect">
            <a:avLst/>
          </a:prstGeom>
          <a:solidFill>
            <a:srgbClr val="7BA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Funding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NYSDEC Smart Growth Grant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County Investment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91F56-6DC1-457F-99BF-6665AF1453D2}"/>
              </a:ext>
            </a:extLst>
          </p:cNvPr>
          <p:cNvSpPr/>
          <p:nvPr/>
        </p:nvSpPr>
        <p:spPr>
          <a:xfrm>
            <a:off x="4338028" y="1834605"/>
            <a:ext cx="3283958" cy="2422105"/>
          </a:xfrm>
          <a:prstGeom prst="rect">
            <a:avLst/>
          </a:prstGeom>
          <a:solidFill>
            <a:srgbClr val="8CB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b="1" dirty="0">
                <a:solidFill>
                  <a:srgbClr val="1A3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Tools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ArcGIS Pro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ArcGIS Urban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CityEngine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Sketchup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27C0C-53E5-486B-81A8-34E2496B4A6D}"/>
              </a:ext>
            </a:extLst>
          </p:cNvPr>
          <p:cNvSpPr/>
          <p:nvPr/>
        </p:nvSpPr>
        <p:spPr>
          <a:xfrm>
            <a:off x="8011775" y="1832263"/>
            <a:ext cx="3283959" cy="2475401"/>
          </a:xfrm>
          <a:prstGeom prst="rect">
            <a:avLst/>
          </a:prstGeom>
          <a:solidFill>
            <a:srgbClr val="1A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Partners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Town Govt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 Support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0626A-70B2-41D8-8C0A-9F4D4007D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65" y="3366019"/>
            <a:ext cx="2075198" cy="6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4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1376</Words>
  <Application>Microsoft Office PowerPoint</Application>
  <PresentationFormat>Widescreen</PresentationFormat>
  <Paragraphs>325</Paragraphs>
  <Slides>78</Slides>
  <Notes>52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Frankenfeld, Sara</dc:creator>
  <cp:lastModifiedBy>Frankenfeld, Sara</cp:lastModifiedBy>
  <cp:revision>180</cp:revision>
  <dcterms:created xsi:type="dcterms:W3CDTF">2026-04-13T15:28:02Z</dcterms:created>
  <dcterms:modified xsi:type="dcterms:W3CDTF">2026-05-04T14:16:12Z</dcterms:modified>
</cp:coreProperties>
</file>