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3" r:id="rId4"/>
    <p:sldId id="282" r:id="rId5"/>
    <p:sldId id="257" r:id="rId6"/>
    <p:sldId id="263" r:id="rId7"/>
    <p:sldId id="258" r:id="rId8"/>
    <p:sldId id="259" r:id="rId9"/>
    <p:sldId id="260" r:id="rId10"/>
    <p:sldId id="262" r:id="rId11"/>
    <p:sldId id="264" r:id="rId12"/>
    <p:sldId id="265" r:id="rId13"/>
    <p:sldId id="266" r:id="rId14"/>
    <p:sldId id="267" r:id="rId15"/>
    <p:sldId id="269"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316"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D5B2B5-D3C9-4B56-9736-0B2BC5E5D659}"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200798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5B2B5-D3C9-4B56-9736-0B2BC5E5D659}"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32247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5B2B5-D3C9-4B56-9736-0B2BC5E5D659}"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305232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5B2B5-D3C9-4B56-9736-0B2BC5E5D659}"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295829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5B2B5-D3C9-4B56-9736-0B2BC5E5D659}"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307302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D5B2B5-D3C9-4B56-9736-0B2BC5E5D659}"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131385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D5B2B5-D3C9-4B56-9736-0B2BC5E5D659}" type="datetimeFigureOut">
              <a:rPr lang="en-US" smtClean="0"/>
              <a:t>10/18/2019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90761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D5B2B5-D3C9-4B56-9736-0B2BC5E5D659}" type="datetimeFigureOut">
              <a:rPr lang="en-US" smtClean="0"/>
              <a:t>10/18/2019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156347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5B2B5-D3C9-4B56-9736-0B2BC5E5D659}" type="datetimeFigureOut">
              <a:rPr lang="en-US" smtClean="0"/>
              <a:t>10/18/2019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96058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5B2B5-D3C9-4B56-9736-0B2BC5E5D659}"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212932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5B2B5-D3C9-4B56-9736-0B2BC5E5D659}"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E2437-8677-42E5-8664-D4A84031D269}" type="slidenum">
              <a:rPr lang="en-US" smtClean="0"/>
              <a:t>‹#›</a:t>
            </a:fld>
            <a:endParaRPr lang="en-US"/>
          </a:p>
        </p:txBody>
      </p:sp>
    </p:spTree>
    <p:extLst>
      <p:ext uri="{BB962C8B-B14F-4D97-AF65-F5344CB8AC3E}">
        <p14:creationId xmlns:p14="http://schemas.microsoft.com/office/powerpoint/2010/main" val="427332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5B2B5-D3C9-4B56-9736-0B2BC5E5D659}" type="datetimeFigureOut">
              <a:rPr lang="en-US" smtClean="0"/>
              <a:t>10/18/2019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E2437-8677-42E5-8664-D4A84031D269}" type="slidenum">
              <a:rPr lang="en-US" smtClean="0"/>
              <a:t>‹#›</a:t>
            </a:fld>
            <a:endParaRPr lang="en-US"/>
          </a:p>
        </p:txBody>
      </p:sp>
    </p:spTree>
    <p:extLst>
      <p:ext uri="{BB962C8B-B14F-4D97-AF65-F5344CB8AC3E}">
        <p14:creationId xmlns:p14="http://schemas.microsoft.com/office/powerpoint/2010/main" val="378824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5" y="3201470"/>
            <a:ext cx="9144000" cy="3477875"/>
          </a:xfrm>
          <a:prstGeom prst="rect">
            <a:avLst/>
          </a:prstGeom>
          <a:noFill/>
        </p:spPr>
        <p:txBody>
          <a:bodyPr wrap="square" rtlCol="0">
            <a:spAutoFit/>
          </a:bodyPr>
          <a:lstStyle/>
          <a:p>
            <a:r>
              <a:rPr lang="en-US" sz="2000" dirty="0" smtClean="0">
                <a:latin typeface="Bell MT" panose="02020503060305020303" pitchFamily="18" charset="0"/>
              </a:rPr>
              <a:t>The community of Glens Falls has a rich cultural and industrial past stemming in part from its location along the Hudson River and the Feeder Canal.  </a:t>
            </a:r>
          </a:p>
          <a:p>
            <a:endParaRPr lang="en-US" sz="2000" dirty="0" smtClean="0">
              <a:latin typeface="Bell MT" panose="02020503060305020303" pitchFamily="18" charset="0"/>
            </a:endParaRPr>
          </a:p>
          <a:p>
            <a:r>
              <a:rPr lang="en-US" sz="2000" dirty="0" smtClean="0">
                <a:latin typeface="Bell MT" panose="02020503060305020303" pitchFamily="18" charset="0"/>
              </a:rPr>
              <a:t>Savvy business entrepreneurs spawned local industries – sawmills, paper mills, lime and marble quarries and many textile mills to name a few – during the last half of the 19</a:t>
            </a:r>
            <a:r>
              <a:rPr lang="en-US" sz="2000" baseline="30000" dirty="0" smtClean="0">
                <a:latin typeface="Bell MT" panose="02020503060305020303" pitchFamily="18" charset="0"/>
              </a:rPr>
              <a:t>th</a:t>
            </a:r>
            <a:r>
              <a:rPr lang="en-US" sz="2000" dirty="0" smtClean="0">
                <a:latin typeface="Bell MT" panose="02020503060305020303" pitchFamily="18" charset="0"/>
              </a:rPr>
              <a:t> century and into the beginning of the 20</a:t>
            </a:r>
            <a:r>
              <a:rPr lang="en-US" sz="2000" baseline="30000" dirty="0" smtClean="0">
                <a:latin typeface="Bell MT" panose="02020503060305020303" pitchFamily="18" charset="0"/>
              </a:rPr>
              <a:t>th</a:t>
            </a:r>
            <a:r>
              <a:rPr lang="en-US" sz="2000" dirty="0" smtClean="0">
                <a:latin typeface="Bell MT" panose="02020503060305020303" pitchFamily="18" charset="0"/>
              </a:rPr>
              <a:t>.  The area was proudly claimed home by many multi-millionaires and, as a result, has a profusion of wonderful old homes and business locales.</a:t>
            </a:r>
          </a:p>
          <a:p>
            <a:endParaRPr lang="en-US" sz="2000" dirty="0">
              <a:latin typeface="Bell MT" panose="02020503060305020303" pitchFamily="18" charset="0"/>
            </a:endParaRPr>
          </a:p>
          <a:p>
            <a:r>
              <a:rPr lang="en-US" sz="1000" i="1" dirty="0" smtClean="0">
                <a:latin typeface="Bell MT" panose="02020503060305020303" pitchFamily="18" charset="0"/>
              </a:rPr>
              <a:t>All historical/architectural information was compiled and provided by Bob Bayle, Gwen Palmer and Kim </a:t>
            </a:r>
            <a:r>
              <a:rPr lang="en-US" sz="1000" i="1" dirty="0" err="1" smtClean="0">
                <a:latin typeface="Bell MT" panose="02020503060305020303" pitchFamily="18" charset="0"/>
              </a:rPr>
              <a:t>Harvish</a:t>
            </a:r>
            <a:r>
              <a:rPr lang="en-US" sz="1000" i="1" dirty="0" smtClean="0">
                <a:latin typeface="Bell MT" panose="02020503060305020303" pitchFamily="18" charset="0"/>
              </a:rPr>
              <a:t> of the Chapman Museum, and Bob Joy, JMZ Architects and Planners, P.C., Glens Falls.  The digital version of the tour was compiled by Warren County GIS.  </a:t>
            </a:r>
          </a:p>
          <a:p>
            <a:endParaRPr lang="en-US" sz="1000" i="1" dirty="0">
              <a:latin typeface="Bell MT" panose="02020503060305020303" pitchFamily="18" charset="0"/>
            </a:endParaRPr>
          </a:p>
          <a:p>
            <a:r>
              <a:rPr lang="en-US" sz="1000" i="1" dirty="0" smtClean="0">
                <a:latin typeface="Bell MT" panose="02020503060305020303" pitchFamily="18" charset="0"/>
              </a:rPr>
              <a:t>To learn more about the history of Glens Falls, visit www.champanmuseum.org</a:t>
            </a:r>
            <a:endParaRPr lang="en-US" sz="1000" i="1" dirty="0">
              <a:latin typeface="Bell MT" panose="02020503060305020303" pitchFamily="18" charset="0"/>
            </a:endParaRPr>
          </a:p>
        </p:txBody>
      </p:sp>
      <p:pic>
        <p:nvPicPr>
          <p:cNvPr id="5"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876800" y="381000"/>
            <a:ext cx="3963566" cy="1953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7064" y="726424"/>
            <a:ext cx="4033935" cy="707886"/>
          </a:xfrm>
          <a:prstGeom prst="rect">
            <a:avLst/>
          </a:prstGeom>
          <a:noFill/>
        </p:spPr>
        <p:txBody>
          <a:bodyPr wrap="square" rtlCol="0">
            <a:spAutoFit/>
          </a:bodyPr>
          <a:lstStyle/>
          <a:p>
            <a:r>
              <a:rPr lang="en-US" sz="4000" b="1" dirty="0" smtClean="0">
                <a:latin typeface="Bell MT" panose="02020503060305020303" pitchFamily="18" charset="0"/>
              </a:rPr>
              <a:t>About the Tour</a:t>
            </a:r>
            <a:endParaRPr lang="en-US" sz="4000" b="1" dirty="0">
              <a:latin typeface="Bell MT" panose="02020503060305020303" pitchFamily="18" charset="0"/>
            </a:endParaRPr>
          </a:p>
        </p:txBody>
      </p:sp>
      <p:sp>
        <p:nvSpPr>
          <p:cNvPr id="8" name="TextBox 7"/>
          <p:cNvSpPr txBox="1"/>
          <p:nvPr/>
        </p:nvSpPr>
        <p:spPr>
          <a:xfrm>
            <a:off x="152400" y="2209800"/>
            <a:ext cx="6019800" cy="830997"/>
          </a:xfrm>
          <a:prstGeom prst="rect">
            <a:avLst/>
          </a:prstGeom>
          <a:noFill/>
        </p:spPr>
        <p:txBody>
          <a:bodyPr wrap="square" rtlCol="0">
            <a:spAutoFit/>
          </a:bodyPr>
          <a:lstStyle/>
          <a:p>
            <a:r>
              <a:rPr lang="en-US" sz="2400" b="1" dirty="0" smtClean="0">
                <a:latin typeface="Bell MT" panose="02020503060305020303" pitchFamily="18" charset="0"/>
              </a:rPr>
              <a:t>Length: </a:t>
            </a:r>
            <a:r>
              <a:rPr lang="en-US" sz="2400" b="1" dirty="0" smtClean="0">
                <a:solidFill>
                  <a:schemeClr val="bg2">
                    <a:lumMod val="50000"/>
                  </a:schemeClr>
                </a:solidFill>
                <a:latin typeface="Bell MT" panose="02020503060305020303" pitchFamily="18" charset="0"/>
              </a:rPr>
              <a:t>1.5 miles</a:t>
            </a:r>
          </a:p>
          <a:p>
            <a:r>
              <a:rPr lang="en-US" sz="2400" b="1" dirty="0" smtClean="0">
                <a:latin typeface="Bell MT" panose="02020503060305020303" pitchFamily="18" charset="0"/>
              </a:rPr>
              <a:t>Time to Complete: </a:t>
            </a:r>
            <a:r>
              <a:rPr lang="en-US" sz="2400" b="1" dirty="0" smtClean="0">
                <a:solidFill>
                  <a:schemeClr val="bg2">
                    <a:lumMod val="50000"/>
                  </a:schemeClr>
                </a:solidFill>
                <a:latin typeface="Bell MT" panose="02020503060305020303" pitchFamily="18" charset="0"/>
              </a:rPr>
              <a:t>approximately 1 hour</a:t>
            </a:r>
            <a:endParaRPr lang="en-US" sz="2400" b="1" dirty="0">
              <a:solidFill>
                <a:schemeClr val="bg2">
                  <a:lumMod val="50000"/>
                </a:schemeClr>
              </a:solidFill>
              <a:latin typeface="Bell MT" panose="02020503060305020303" pitchFamily="18" charset="0"/>
            </a:endParaRPr>
          </a:p>
        </p:txBody>
      </p:sp>
    </p:spTree>
    <p:extLst>
      <p:ext uri="{BB962C8B-B14F-4D97-AF65-F5344CB8AC3E}">
        <p14:creationId xmlns:p14="http://schemas.microsoft.com/office/powerpoint/2010/main" val="297654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9" y="5029200"/>
            <a:ext cx="9144000" cy="1015663"/>
          </a:xfrm>
          <a:prstGeom prst="rect">
            <a:avLst/>
          </a:prstGeom>
          <a:noFill/>
        </p:spPr>
        <p:txBody>
          <a:bodyPr wrap="square" rtlCol="0">
            <a:spAutoFit/>
          </a:bodyPr>
          <a:lstStyle/>
          <a:p>
            <a:r>
              <a:rPr lang="en-US" sz="2000" dirty="0" smtClean="0">
                <a:latin typeface="Bell MT" panose="02020503060305020303" pitchFamily="18" charset="0"/>
              </a:rPr>
              <a:t>Built in 1900 as the Village Hall.  Renamed when Glens Falls became a separate city from Queensbury on Friday, March 13, 1908.</a:t>
            </a:r>
          </a:p>
          <a:p>
            <a:endParaRPr lang="en-US" sz="2000" dirty="0">
              <a:latin typeface="Bell MT" panose="02020503060305020303" pitchFamily="18" charset="0"/>
            </a:endParaRPr>
          </a:p>
        </p:txBody>
      </p:sp>
      <p:sp>
        <p:nvSpPr>
          <p:cNvPr id="2" name="TextBox 1"/>
          <p:cNvSpPr txBox="1"/>
          <p:nvPr/>
        </p:nvSpPr>
        <p:spPr>
          <a:xfrm>
            <a:off x="76200" y="4419600"/>
            <a:ext cx="2971800" cy="461665"/>
          </a:xfrm>
          <a:prstGeom prst="rect">
            <a:avLst/>
          </a:prstGeom>
          <a:noFill/>
        </p:spPr>
        <p:txBody>
          <a:bodyPr wrap="square" rtlCol="0">
            <a:spAutoFit/>
          </a:bodyPr>
          <a:lstStyle/>
          <a:p>
            <a:r>
              <a:rPr lang="en-US" sz="2400" b="1" dirty="0" smtClean="0">
                <a:latin typeface="Bell MT" panose="02020503060305020303" pitchFamily="18" charset="0"/>
              </a:rPr>
              <a:t>42 Ridge Street</a:t>
            </a:r>
            <a:endParaRPr lang="en-US" sz="2400" b="1" dirty="0">
              <a:latin typeface="Bell MT" panose="02020503060305020303" pitchFamily="18" charset="0"/>
            </a:endParaRPr>
          </a:p>
        </p:txBody>
      </p:sp>
      <p:sp>
        <p:nvSpPr>
          <p:cNvPr id="3" name="TextBox 2"/>
          <p:cNvSpPr txBox="1"/>
          <p:nvPr/>
        </p:nvSpPr>
        <p:spPr>
          <a:xfrm>
            <a:off x="-4665" y="3751535"/>
            <a:ext cx="2736850" cy="215444"/>
          </a:xfrm>
          <a:prstGeom prst="rect">
            <a:avLst/>
          </a:prstGeom>
          <a:noFill/>
        </p:spPr>
        <p:txBody>
          <a:bodyPr wrap="square" rtlCol="0">
            <a:spAutoFit/>
          </a:bodyPr>
          <a:lstStyle/>
          <a:p>
            <a:r>
              <a:rPr lang="en-US" sz="800" i="1" dirty="0" smtClean="0">
                <a:latin typeface="Bell MT" panose="02020503060305020303" pitchFamily="18" charset="0"/>
              </a:rPr>
              <a:t>Photo credit</a:t>
            </a:r>
            <a:r>
              <a:rPr lang="en-US" sz="800" i="1" dirty="0">
                <a:latin typeface="Bell MT" panose="02020503060305020303" pitchFamily="18" charset="0"/>
              </a:rPr>
              <a:t>: </a:t>
            </a:r>
            <a:r>
              <a:rPr lang="en-US" sz="800" i="1" dirty="0" smtClean="0">
                <a:latin typeface="Bell MT" panose="02020503060305020303" pitchFamily="18" charset="0"/>
              </a:rPr>
              <a:t>Doug Kerr, Wikimedia Commons</a:t>
            </a:r>
            <a:endParaRPr lang="en-US" sz="800" i="1" dirty="0">
              <a:latin typeface="Bell MT" panose="02020503060305020303" pitchFamily="18" charset="0"/>
            </a:endParaRPr>
          </a:p>
        </p:txBody>
      </p:sp>
      <p:sp>
        <p:nvSpPr>
          <p:cNvPr id="9" name="TextBox 8"/>
          <p:cNvSpPr txBox="1"/>
          <p:nvPr/>
        </p:nvSpPr>
        <p:spPr>
          <a:xfrm>
            <a:off x="7012489" y="3643813"/>
            <a:ext cx="2133600" cy="215444"/>
          </a:xfrm>
          <a:prstGeom prst="rect">
            <a:avLst/>
          </a:prstGeom>
          <a:noFill/>
        </p:spPr>
        <p:txBody>
          <a:bodyPr wrap="square" rtlCol="0">
            <a:spAutoFit/>
          </a:bodyPr>
          <a:lstStyle/>
          <a:p>
            <a:pPr algn="r"/>
            <a:r>
              <a:rPr lang="en-US" sz="800" i="1" dirty="0" smtClean="0">
                <a:latin typeface="Bell MT" panose="02020503060305020303" pitchFamily="18" charset="0"/>
              </a:rPr>
              <a:t>1905 postcard</a:t>
            </a:r>
            <a:endParaRPr lang="en-US" sz="800" i="1" dirty="0">
              <a:latin typeface="Bell MT" panose="02020503060305020303" pitchFamily="18" charset="0"/>
            </a:endParaRPr>
          </a:p>
        </p:txBody>
      </p:sp>
      <p:pic>
        <p:nvPicPr>
          <p:cNvPr id="10" name="Picture 2" descr="https://storage.googleapis.com/hippostcard/p/cbc0f1e4cdd2a00280bb1a16552e823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786627" y="0"/>
            <a:ext cx="4357373" cy="36259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upload.wikimedia.org/wikipedia/commons/7/7d/Glens_Falls_NY_City_Hall_Aug_0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65" y="-18661"/>
            <a:ext cx="4958670" cy="364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45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s.hdnux.com/photos/37/36/22/8250551/5/gallery_x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61" y="0"/>
            <a:ext cx="6248400" cy="4126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661" y="5029200"/>
            <a:ext cx="9144000" cy="1323439"/>
          </a:xfrm>
          <a:prstGeom prst="rect">
            <a:avLst/>
          </a:prstGeom>
          <a:noFill/>
        </p:spPr>
        <p:txBody>
          <a:bodyPr wrap="square" rtlCol="0">
            <a:spAutoFit/>
          </a:bodyPr>
          <a:lstStyle/>
          <a:p>
            <a:r>
              <a:rPr lang="en-US" sz="2000" dirty="0" smtClean="0">
                <a:latin typeface="Bell MT" panose="02020503060305020303" pitchFamily="18" charset="0"/>
              </a:rPr>
              <a:t>Built in 1891 for local lumber baron William </a:t>
            </a:r>
            <a:r>
              <a:rPr lang="en-US" sz="2000" dirty="0" err="1" smtClean="0">
                <a:latin typeface="Bell MT" panose="02020503060305020303" pitchFamily="18" charset="0"/>
              </a:rPr>
              <a:t>McEchron</a:t>
            </a:r>
            <a:r>
              <a:rPr lang="en-US" sz="2000" dirty="0" smtClean="0">
                <a:latin typeface="Bell MT" panose="02020503060305020303" pitchFamily="18" charset="0"/>
              </a:rPr>
              <a:t>, the </a:t>
            </a:r>
            <a:r>
              <a:rPr lang="en-US" sz="2000" dirty="0" err="1" smtClean="0">
                <a:latin typeface="Bell MT" panose="02020503060305020303" pitchFamily="18" charset="0"/>
              </a:rPr>
              <a:t>McEchron</a:t>
            </a:r>
            <a:r>
              <a:rPr lang="en-US" sz="2000" dirty="0" smtClean="0">
                <a:latin typeface="Bell MT" panose="02020503060305020303" pitchFamily="18" charset="0"/>
              </a:rPr>
              <a:t> House was used as a health center for much of the 20</a:t>
            </a:r>
            <a:r>
              <a:rPr lang="en-US" sz="2000" baseline="30000" dirty="0" smtClean="0">
                <a:latin typeface="Bell MT" panose="02020503060305020303" pitchFamily="18" charset="0"/>
              </a:rPr>
              <a:t>th</a:t>
            </a:r>
            <a:r>
              <a:rPr lang="en-US" sz="2000" dirty="0" smtClean="0">
                <a:latin typeface="Bell MT" panose="02020503060305020303" pitchFamily="18" charset="0"/>
              </a:rPr>
              <a:t> century.  Newly renovated, it is now home to Morgan &amp; Co restaurant and apartments.</a:t>
            </a:r>
          </a:p>
          <a:p>
            <a:endParaRPr lang="en-US" sz="2000" dirty="0">
              <a:latin typeface="Bell MT" panose="02020503060305020303" pitchFamily="18" charset="0"/>
            </a:endParaRPr>
          </a:p>
        </p:txBody>
      </p:sp>
      <p:sp>
        <p:nvSpPr>
          <p:cNvPr id="2" name="TextBox 1"/>
          <p:cNvSpPr txBox="1"/>
          <p:nvPr/>
        </p:nvSpPr>
        <p:spPr>
          <a:xfrm>
            <a:off x="82420" y="4529554"/>
            <a:ext cx="2971800" cy="461665"/>
          </a:xfrm>
          <a:prstGeom prst="rect">
            <a:avLst/>
          </a:prstGeom>
          <a:noFill/>
        </p:spPr>
        <p:txBody>
          <a:bodyPr wrap="square" rtlCol="0">
            <a:spAutoFit/>
          </a:bodyPr>
          <a:lstStyle/>
          <a:p>
            <a:r>
              <a:rPr lang="en-US" sz="2400" b="1" dirty="0" smtClean="0">
                <a:latin typeface="Bell MT" panose="02020503060305020303" pitchFamily="18" charset="0"/>
              </a:rPr>
              <a:t>65 Ridge Street</a:t>
            </a:r>
            <a:endParaRPr lang="en-US" sz="2400" b="1" dirty="0">
              <a:latin typeface="Bell MT" panose="02020503060305020303" pitchFamily="18" charset="0"/>
            </a:endParaRPr>
          </a:p>
        </p:txBody>
      </p:sp>
      <p:sp>
        <p:nvSpPr>
          <p:cNvPr id="3" name="TextBox 2"/>
          <p:cNvSpPr txBox="1"/>
          <p:nvPr/>
        </p:nvSpPr>
        <p:spPr>
          <a:xfrm>
            <a:off x="-18661" y="4131572"/>
            <a:ext cx="2736850" cy="215444"/>
          </a:xfrm>
          <a:prstGeom prst="rect">
            <a:avLst/>
          </a:prstGeom>
          <a:noFill/>
        </p:spPr>
        <p:txBody>
          <a:bodyPr wrap="square" rtlCol="0">
            <a:spAutoFit/>
          </a:bodyPr>
          <a:lstStyle/>
          <a:p>
            <a:r>
              <a:rPr lang="en-US" sz="800" i="1" dirty="0" smtClean="0">
                <a:latin typeface="Bell MT" panose="02020503060305020303" pitchFamily="18" charset="0"/>
              </a:rPr>
              <a:t>Photo credit</a:t>
            </a:r>
            <a:r>
              <a:rPr lang="en-US" sz="800" i="1" dirty="0">
                <a:latin typeface="Bell MT" panose="02020503060305020303" pitchFamily="18" charset="0"/>
              </a:rPr>
              <a:t>: </a:t>
            </a:r>
            <a:r>
              <a:rPr lang="en-US" sz="800" i="1" dirty="0" smtClean="0">
                <a:latin typeface="Bell MT" panose="02020503060305020303" pitchFamily="18" charset="0"/>
              </a:rPr>
              <a:t>Lori Van Buren, Times Union</a:t>
            </a:r>
            <a:endParaRPr lang="en-US" sz="800" i="1" dirty="0">
              <a:latin typeface="Bell MT" panose="02020503060305020303" pitchFamily="18" charset="0"/>
            </a:endParaRPr>
          </a:p>
        </p:txBody>
      </p:sp>
      <p:sp>
        <p:nvSpPr>
          <p:cNvPr id="9" name="TextBox 8"/>
          <p:cNvSpPr txBox="1"/>
          <p:nvPr/>
        </p:nvSpPr>
        <p:spPr>
          <a:xfrm>
            <a:off x="5655906" y="4217608"/>
            <a:ext cx="3444551" cy="338554"/>
          </a:xfrm>
          <a:prstGeom prst="rect">
            <a:avLst/>
          </a:prstGeom>
          <a:noFill/>
        </p:spPr>
        <p:txBody>
          <a:bodyPr wrap="square" rtlCol="0">
            <a:spAutoFit/>
          </a:bodyPr>
          <a:lstStyle/>
          <a:p>
            <a:pPr algn="r"/>
            <a:r>
              <a:rPr lang="en-US" sz="800" i="1" dirty="0" err="1" smtClean="0">
                <a:latin typeface="Bell MT" panose="02020503060305020303" pitchFamily="18" charset="0"/>
              </a:rPr>
              <a:t>Mr</a:t>
            </a:r>
            <a:r>
              <a:rPr lang="en-US" sz="800" i="1" dirty="0" smtClean="0">
                <a:latin typeface="Bell MT" panose="02020503060305020303" pitchFamily="18" charset="0"/>
              </a:rPr>
              <a:t> and Mrs. </a:t>
            </a:r>
            <a:r>
              <a:rPr lang="en-US" sz="800" i="1" dirty="0" err="1" smtClean="0">
                <a:latin typeface="Bell MT" panose="02020503060305020303" pitchFamily="18" charset="0"/>
              </a:rPr>
              <a:t>McEchron</a:t>
            </a:r>
            <a:r>
              <a:rPr lang="en-US" sz="800" i="1" dirty="0" smtClean="0">
                <a:latin typeface="Bell MT" panose="02020503060305020303" pitchFamily="18" charset="0"/>
              </a:rPr>
              <a:t>.  Photo: Seneca Ray Stoddard, </a:t>
            </a:r>
          </a:p>
          <a:p>
            <a:pPr algn="r"/>
            <a:r>
              <a:rPr lang="en-US" sz="800" i="1" dirty="0" smtClean="0">
                <a:latin typeface="Bell MT" panose="02020503060305020303" pitchFamily="18" charset="0"/>
              </a:rPr>
              <a:t>used with permission from the Chapman Historical Museum  </a:t>
            </a:r>
            <a:endParaRPr lang="en-US" sz="800" i="1" dirty="0">
              <a:latin typeface="Bell MT" panose="02020503060305020303" pitchFamily="18" charset="0"/>
            </a:endParaRPr>
          </a:p>
        </p:txBody>
      </p:sp>
      <p:pic>
        <p:nvPicPr>
          <p:cNvPr id="9220" name="Picture 4" descr="https://s3.amazonaws.com/pastperfectonline/images/museum_64/036/197721860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89881" y="0"/>
            <a:ext cx="2954119" cy="412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053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596347"/>
            <a:ext cx="9144000" cy="1938992"/>
          </a:xfrm>
          <a:prstGeom prst="rect">
            <a:avLst/>
          </a:prstGeom>
          <a:noFill/>
        </p:spPr>
        <p:txBody>
          <a:bodyPr wrap="square" rtlCol="0">
            <a:spAutoFit/>
          </a:bodyPr>
          <a:lstStyle/>
          <a:p>
            <a:r>
              <a:rPr lang="en-US" sz="2000" dirty="0" smtClean="0">
                <a:latin typeface="Bell MT" panose="02020503060305020303" pitchFamily="18" charset="0"/>
              </a:rPr>
              <a:t>The first Baptist Church in this location was built in 1834; it was rebuilt in 1884 and an addition was made in 1925.  It was the Suffragette meeting place.  Susan B. Anthony spoke here in 1894 to such a large crowd it led to Glens Falls being the site of the 1900 NYS Convention of the National American Woman’s Suffrage Association, with Carrie Chapman Catt as the keynote speaker.</a:t>
            </a:r>
          </a:p>
          <a:p>
            <a:endParaRPr lang="en-US" sz="2000" dirty="0">
              <a:latin typeface="Bell MT" panose="02020503060305020303" pitchFamily="18" charset="0"/>
            </a:endParaRPr>
          </a:p>
        </p:txBody>
      </p:sp>
      <p:sp>
        <p:nvSpPr>
          <p:cNvPr id="2" name="TextBox 1"/>
          <p:cNvSpPr txBox="1"/>
          <p:nvPr/>
        </p:nvSpPr>
        <p:spPr>
          <a:xfrm>
            <a:off x="82420" y="4131572"/>
            <a:ext cx="2971800" cy="461665"/>
          </a:xfrm>
          <a:prstGeom prst="rect">
            <a:avLst/>
          </a:prstGeom>
          <a:noFill/>
        </p:spPr>
        <p:txBody>
          <a:bodyPr wrap="square" rtlCol="0">
            <a:spAutoFit/>
          </a:bodyPr>
          <a:lstStyle/>
          <a:p>
            <a:r>
              <a:rPr lang="en-US" sz="2400" b="1" dirty="0" smtClean="0">
                <a:latin typeface="Bell MT" panose="02020503060305020303" pitchFamily="18" charset="0"/>
              </a:rPr>
              <a:t>100 Maple Street</a:t>
            </a:r>
            <a:endParaRPr lang="en-US" sz="2400" b="1" dirty="0">
              <a:latin typeface="Bell MT" panose="02020503060305020303" pitchFamily="18" charset="0"/>
            </a:endParaRPr>
          </a:p>
        </p:txBody>
      </p:sp>
      <p:sp>
        <p:nvSpPr>
          <p:cNvPr id="9" name="TextBox 8"/>
          <p:cNvSpPr txBox="1"/>
          <p:nvPr/>
        </p:nvSpPr>
        <p:spPr>
          <a:xfrm>
            <a:off x="4649133" y="4131572"/>
            <a:ext cx="4494868" cy="215444"/>
          </a:xfrm>
          <a:prstGeom prst="rect">
            <a:avLst/>
          </a:prstGeom>
          <a:noFill/>
        </p:spPr>
        <p:txBody>
          <a:bodyPr wrap="square" rtlCol="0">
            <a:spAutoFit/>
          </a:bodyPr>
          <a:lstStyle/>
          <a:p>
            <a:pPr algn="r"/>
            <a:r>
              <a:rPr lang="en-US" sz="800" i="1" dirty="0" smtClean="0">
                <a:latin typeface="Bell MT" panose="02020503060305020303" pitchFamily="18" charset="0"/>
              </a:rPr>
              <a:t>Photo: Seneca Ray Stoddard, c. 1885.  Used with permission from the Chapman Historical Museum</a:t>
            </a:r>
            <a:endParaRPr lang="en-US" sz="800" i="1" dirty="0">
              <a:latin typeface="Bell MT" panose="02020503060305020303" pitchFamily="18" charset="0"/>
            </a:endParaRPr>
          </a:p>
        </p:txBody>
      </p:sp>
      <p:pic>
        <p:nvPicPr>
          <p:cNvPr id="10242" name="Picture 2" descr="https://s3.amazonaws.com/pastperfectonline/images/museum_64/002/1974165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9963" y="0"/>
            <a:ext cx="7034038" cy="413157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077547" cy="316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88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66465"/>
            <a:ext cx="2730246" cy="5016758"/>
          </a:xfrm>
          <a:prstGeom prst="rect">
            <a:avLst/>
          </a:prstGeom>
          <a:noFill/>
        </p:spPr>
        <p:txBody>
          <a:bodyPr wrap="square" rtlCol="0">
            <a:spAutoFit/>
          </a:bodyPr>
          <a:lstStyle/>
          <a:p>
            <a:r>
              <a:rPr lang="en-US" sz="2000" dirty="0" smtClean="0">
                <a:latin typeface="Bell MT" panose="02020503060305020303" pitchFamily="18" charset="0"/>
              </a:rPr>
              <a:t>The Russell Little home was built in 1839 and is on the National Register of Historic Places.  Mr. Little was founder and president of Glens Falls Insurance Company from 1864-1891.  20 Center Street was the birthplace of Charles Evans Hughes in 1862, former NYS Governor, US Secretary of State and Chief Justice of the U.S. Supreme Court.</a:t>
            </a:r>
          </a:p>
          <a:p>
            <a:endParaRPr lang="en-US" sz="2000" dirty="0">
              <a:latin typeface="Bell MT" panose="02020503060305020303" pitchFamily="18" charset="0"/>
            </a:endParaRPr>
          </a:p>
        </p:txBody>
      </p:sp>
      <p:sp>
        <p:nvSpPr>
          <p:cNvPr id="2" name="TextBox 1"/>
          <p:cNvSpPr txBox="1"/>
          <p:nvPr/>
        </p:nvSpPr>
        <p:spPr>
          <a:xfrm>
            <a:off x="87084" y="304800"/>
            <a:ext cx="2971800" cy="461665"/>
          </a:xfrm>
          <a:prstGeom prst="rect">
            <a:avLst/>
          </a:prstGeom>
          <a:noFill/>
        </p:spPr>
        <p:txBody>
          <a:bodyPr wrap="square" rtlCol="0">
            <a:spAutoFit/>
          </a:bodyPr>
          <a:lstStyle/>
          <a:p>
            <a:r>
              <a:rPr lang="en-US" sz="2400" b="1" dirty="0" smtClean="0">
                <a:latin typeface="Bell MT" panose="02020503060305020303" pitchFamily="18" charset="0"/>
              </a:rPr>
              <a:t>17 Center Street</a:t>
            </a:r>
            <a:endParaRPr lang="en-US" sz="2400" b="1" dirty="0">
              <a:latin typeface="Bell MT" panose="02020503060305020303" pitchFamily="18" charset="0"/>
            </a:endParaRPr>
          </a:p>
        </p:txBody>
      </p:sp>
      <p:pic>
        <p:nvPicPr>
          <p:cNvPr id="11266" name="Picture 2" descr="https://upload.wikimedia.org/wikipedia/commons/thumb/9/9c/Russel_M._Little_House_front_view.jpg/1920px-Russel_M._Little_House_front_view.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0246" y="457200"/>
            <a:ext cx="6419974" cy="502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89102" y="5532213"/>
            <a:ext cx="2736850" cy="215444"/>
          </a:xfrm>
          <a:prstGeom prst="rect">
            <a:avLst/>
          </a:prstGeom>
          <a:noFill/>
        </p:spPr>
        <p:txBody>
          <a:bodyPr wrap="square" rtlCol="0">
            <a:spAutoFit/>
          </a:bodyPr>
          <a:lstStyle/>
          <a:p>
            <a:r>
              <a:rPr lang="en-US" sz="800" i="1" dirty="0" smtClean="0">
                <a:latin typeface="Bell MT" panose="02020503060305020303" pitchFamily="18" charset="0"/>
              </a:rPr>
              <a:t>Photo credit</a:t>
            </a:r>
            <a:r>
              <a:rPr lang="en-US" sz="800" i="1" dirty="0">
                <a:latin typeface="Bell MT" panose="02020503060305020303" pitchFamily="18" charset="0"/>
              </a:rPr>
              <a:t>: </a:t>
            </a:r>
            <a:r>
              <a:rPr lang="en-US" sz="800" i="1" dirty="0" smtClean="0">
                <a:latin typeface="Bell MT" panose="02020503060305020303" pitchFamily="18" charset="0"/>
              </a:rPr>
              <a:t>Kenneth C. </a:t>
            </a:r>
            <a:r>
              <a:rPr lang="en-US" sz="800" i="1" dirty="0" err="1" smtClean="0">
                <a:latin typeface="Bell MT" panose="02020503060305020303" pitchFamily="18" charset="0"/>
              </a:rPr>
              <a:t>Zirkel</a:t>
            </a:r>
            <a:r>
              <a:rPr lang="en-US" sz="800" i="1" dirty="0" smtClean="0">
                <a:latin typeface="Bell MT" panose="02020503060305020303" pitchFamily="18" charset="0"/>
              </a:rPr>
              <a:t>, Wikimedia Commons</a:t>
            </a:r>
            <a:endParaRPr lang="en-US" sz="800" i="1" dirty="0">
              <a:latin typeface="Bell MT" panose="02020503060305020303" pitchFamily="18" charset="0"/>
            </a:endParaRPr>
          </a:p>
        </p:txBody>
      </p:sp>
    </p:spTree>
    <p:extLst>
      <p:ext uri="{BB962C8B-B14F-4D97-AF65-F5344CB8AC3E}">
        <p14:creationId xmlns:p14="http://schemas.microsoft.com/office/powerpoint/2010/main" val="166823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00" y="3581400"/>
            <a:ext cx="3904861" cy="2554545"/>
          </a:xfrm>
          <a:prstGeom prst="rect">
            <a:avLst/>
          </a:prstGeom>
          <a:noFill/>
        </p:spPr>
        <p:txBody>
          <a:bodyPr wrap="square" rtlCol="0">
            <a:spAutoFit/>
          </a:bodyPr>
          <a:lstStyle/>
          <a:p>
            <a:r>
              <a:rPr lang="en-US" sz="2000" dirty="0" smtClean="0">
                <a:latin typeface="Bell MT" panose="02020503060305020303" pitchFamily="18" charset="0"/>
              </a:rPr>
              <a:t>The rear portion of this building was constructed in 1841 and used as the Glens Falls Academy (private High School) until 1914.  Note the still visible sign under the three windows to the left of the third floor.</a:t>
            </a:r>
          </a:p>
          <a:p>
            <a:endParaRPr lang="en-US" sz="2000" dirty="0">
              <a:latin typeface="Bell MT" panose="02020503060305020303" pitchFamily="18" charset="0"/>
            </a:endParaRPr>
          </a:p>
        </p:txBody>
      </p:sp>
      <p:sp>
        <p:nvSpPr>
          <p:cNvPr id="2" name="TextBox 1"/>
          <p:cNvSpPr txBox="1"/>
          <p:nvPr/>
        </p:nvSpPr>
        <p:spPr>
          <a:xfrm>
            <a:off x="76200" y="3198167"/>
            <a:ext cx="2971800" cy="461665"/>
          </a:xfrm>
          <a:prstGeom prst="rect">
            <a:avLst/>
          </a:prstGeom>
          <a:noFill/>
        </p:spPr>
        <p:txBody>
          <a:bodyPr wrap="square" rtlCol="0">
            <a:spAutoFit/>
          </a:bodyPr>
          <a:lstStyle/>
          <a:p>
            <a:r>
              <a:rPr lang="en-US" sz="2400" b="1" dirty="0" smtClean="0">
                <a:latin typeface="Bell MT" panose="02020503060305020303" pitchFamily="18" charset="0"/>
              </a:rPr>
              <a:t>92 Warren Street</a:t>
            </a:r>
            <a:endParaRPr lang="en-US" sz="2400" b="1" dirty="0">
              <a:latin typeface="Bell MT" panose="02020503060305020303" pitchFamily="18" charset="0"/>
            </a:endParaRPr>
          </a:p>
        </p:txBody>
      </p:sp>
      <p:sp>
        <p:nvSpPr>
          <p:cNvPr id="8" name="TextBox 7"/>
          <p:cNvSpPr txBox="1"/>
          <p:nvPr/>
        </p:nvSpPr>
        <p:spPr>
          <a:xfrm>
            <a:off x="1248041" y="5486400"/>
            <a:ext cx="2736850" cy="338554"/>
          </a:xfrm>
          <a:prstGeom prst="rect">
            <a:avLst/>
          </a:prstGeom>
          <a:noFill/>
        </p:spPr>
        <p:txBody>
          <a:bodyPr wrap="square" rtlCol="0">
            <a:spAutoFit/>
          </a:bodyPr>
          <a:lstStyle/>
          <a:p>
            <a:pPr algn="r"/>
            <a:r>
              <a:rPr lang="en-US" sz="800" i="1" dirty="0" smtClean="0">
                <a:latin typeface="Bell MT" panose="02020503060305020303" pitchFamily="18" charset="0"/>
              </a:rPr>
              <a:t>Photo Seneca Ray Stoddard, 1880.  Used with permission from the Chapman Historical Museum</a:t>
            </a:r>
            <a:endParaRPr lang="en-US" sz="800" i="1" dirty="0">
              <a:latin typeface="Bell MT" panose="02020503060305020303"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008218" cy="309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https://s3.amazonaws.com/pastperfectonline/images/museum_64/012/1977218599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1328" y="0"/>
            <a:ext cx="51326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0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102217"/>
            <a:ext cx="8839200" cy="2554545"/>
          </a:xfrm>
          <a:prstGeom prst="rect">
            <a:avLst/>
          </a:prstGeom>
          <a:noFill/>
        </p:spPr>
        <p:txBody>
          <a:bodyPr wrap="square" rtlCol="0">
            <a:spAutoFit/>
          </a:bodyPr>
          <a:lstStyle/>
          <a:p>
            <a:r>
              <a:rPr lang="en-US" sz="2000" dirty="0" smtClean="0">
                <a:latin typeface="Bell MT" panose="02020503060305020303" pitchFamily="18" charset="0"/>
              </a:rPr>
              <a:t>Look down this street named after Joseph </a:t>
            </a:r>
            <a:r>
              <a:rPr lang="en-US" sz="2000" dirty="0" err="1" smtClean="0">
                <a:latin typeface="Bell MT" panose="02020503060305020303" pitchFamily="18" charset="0"/>
              </a:rPr>
              <a:t>Fredella</a:t>
            </a:r>
            <a:r>
              <a:rPr lang="en-US" sz="2000" dirty="0" smtClean="0">
                <a:latin typeface="Bell MT" panose="02020503060305020303" pitchFamily="18" charset="0"/>
              </a:rPr>
              <a:t>, an Italian-American building contractor who designed the homes you see on the right side of the street, using materials and designs reminiscent of Italy. The houses were built between 1914 and 1918 and were innovative structures because of the use of cement block covered with concrete decoration to resemble ashlar stone and classical porches. The </a:t>
            </a:r>
            <a:r>
              <a:rPr lang="en-US" sz="2000" dirty="0" err="1" smtClean="0">
                <a:latin typeface="Bell MT" panose="02020503060305020303" pitchFamily="18" charset="0"/>
              </a:rPr>
              <a:t>Fredella</a:t>
            </a:r>
            <a:r>
              <a:rPr lang="en-US" sz="2000" dirty="0" smtClean="0">
                <a:latin typeface="Bell MT" panose="02020503060305020303" pitchFamily="18" charset="0"/>
              </a:rPr>
              <a:t> Ave Historic District has eight contributing buildings and was added to the National Register in 1984.</a:t>
            </a:r>
          </a:p>
          <a:p>
            <a:endParaRPr lang="en-US" sz="2000" dirty="0">
              <a:latin typeface="Bell MT" panose="02020503060305020303" pitchFamily="18" charset="0"/>
            </a:endParaRPr>
          </a:p>
        </p:txBody>
      </p:sp>
      <p:sp>
        <p:nvSpPr>
          <p:cNvPr id="2" name="TextBox 1"/>
          <p:cNvSpPr txBox="1"/>
          <p:nvPr/>
        </p:nvSpPr>
        <p:spPr>
          <a:xfrm>
            <a:off x="93306" y="2514600"/>
            <a:ext cx="2971800" cy="830997"/>
          </a:xfrm>
          <a:prstGeom prst="rect">
            <a:avLst/>
          </a:prstGeom>
          <a:noFill/>
        </p:spPr>
        <p:txBody>
          <a:bodyPr wrap="square" rtlCol="0">
            <a:spAutoFit/>
          </a:bodyPr>
          <a:lstStyle/>
          <a:p>
            <a:r>
              <a:rPr lang="en-US" sz="2400" b="1" dirty="0" err="1" smtClean="0">
                <a:latin typeface="Bell MT" panose="02020503060305020303" pitchFamily="18" charset="0"/>
              </a:rPr>
              <a:t>Fredella</a:t>
            </a:r>
            <a:r>
              <a:rPr lang="en-US" sz="2400" b="1" dirty="0" smtClean="0">
                <a:latin typeface="Bell MT" panose="02020503060305020303" pitchFamily="18" charset="0"/>
              </a:rPr>
              <a:t> Avenue Historic District</a:t>
            </a:r>
            <a:endParaRPr lang="en-US" sz="2400" b="1" dirty="0">
              <a:latin typeface="Bell MT" panose="02020503060305020303" pitchFamily="18" charset="0"/>
            </a:endParaRPr>
          </a:p>
        </p:txBody>
      </p:sp>
      <p:pic>
        <p:nvPicPr>
          <p:cNvPr id="13314" name="Picture 2" descr="Fredella Avenue Historic Distric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4261" y="-8491"/>
            <a:ext cx="6511294" cy="41160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932" y="3886773"/>
            <a:ext cx="273685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a:t>
            </a:r>
            <a:r>
              <a:rPr lang="en-US" sz="800" i="1" dirty="0">
                <a:latin typeface="Bell MT" panose="02020503060305020303" pitchFamily="18" charset="0"/>
              </a:rPr>
              <a:t>: </a:t>
            </a:r>
            <a:r>
              <a:rPr lang="en-US" sz="800" i="1" dirty="0" smtClean="0">
                <a:latin typeface="Bell MT" panose="02020503060305020303" pitchFamily="18" charset="0"/>
              </a:rPr>
              <a:t>Kenneth C. </a:t>
            </a:r>
            <a:r>
              <a:rPr lang="en-US" sz="800" i="1" dirty="0" err="1" smtClean="0">
                <a:latin typeface="Bell MT" panose="02020503060305020303" pitchFamily="18" charset="0"/>
              </a:rPr>
              <a:t>Zirkel</a:t>
            </a:r>
            <a:r>
              <a:rPr lang="en-US" sz="800" i="1" dirty="0" smtClean="0">
                <a:latin typeface="Bell MT" panose="02020503060305020303" pitchFamily="18" charset="0"/>
              </a:rPr>
              <a:t>, Wikimedia Commons</a:t>
            </a:r>
            <a:endParaRPr lang="en-US" sz="800" i="1" dirty="0">
              <a:latin typeface="Bell MT" panose="02020503060305020303" pitchFamily="18" charset="0"/>
            </a:endParaRPr>
          </a:p>
        </p:txBody>
      </p:sp>
    </p:spTree>
    <p:extLst>
      <p:ext uri="{BB962C8B-B14F-4D97-AF65-F5344CB8AC3E}">
        <p14:creationId xmlns:p14="http://schemas.microsoft.com/office/powerpoint/2010/main" val="229958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816" y="5257800"/>
            <a:ext cx="8839200" cy="1015663"/>
          </a:xfrm>
          <a:prstGeom prst="rect">
            <a:avLst/>
          </a:prstGeom>
          <a:noFill/>
        </p:spPr>
        <p:txBody>
          <a:bodyPr wrap="square" rtlCol="0">
            <a:spAutoFit/>
          </a:bodyPr>
          <a:lstStyle/>
          <a:p>
            <a:r>
              <a:rPr lang="en-US" sz="2000" dirty="0" smtClean="0">
                <a:latin typeface="Bell MT" panose="02020503060305020303" pitchFamily="18" charset="0"/>
              </a:rPr>
              <a:t>The Williams Woods house was building in 1830 (possibly earlier) as a blacksmith shop.  It is one of the oldest buildings in Glens Falls.</a:t>
            </a:r>
          </a:p>
          <a:p>
            <a:endParaRPr lang="en-US" sz="2000" dirty="0">
              <a:latin typeface="Bell MT" panose="02020503060305020303" pitchFamily="18" charset="0"/>
            </a:endParaRPr>
          </a:p>
        </p:txBody>
      </p:sp>
      <p:sp>
        <p:nvSpPr>
          <p:cNvPr id="2" name="TextBox 1"/>
          <p:cNvSpPr txBox="1"/>
          <p:nvPr/>
        </p:nvSpPr>
        <p:spPr>
          <a:xfrm>
            <a:off x="220824" y="4114800"/>
            <a:ext cx="2971800" cy="830997"/>
          </a:xfrm>
          <a:prstGeom prst="rect">
            <a:avLst/>
          </a:prstGeom>
          <a:noFill/>
        </p:spPr>
        <p:txBody>
          <a:bodyPr wrap="square" rtlCol="0">
            <a:spAutoFit/>
          </a:bodyPr>
          <a:lstStyle/>
          <a:p>
            <a:r>
              <a:rPr lang="en-US" sz="2400" b="1" dirty="0" smtClean="0">
                <a:latin typeface="Bell MT" panose="02020503060305020303" pitchFamily="18" charset="0"/>
              </a:rPr>
              <a:t>91 Warren </a:t>
            </a:r>
          </a:p>
          <a:p>
            <a:r>
              <a:rPr lang="en-US" sz="2400" b="1" dirty="0" smtClean="0">
                <a:latin typeface="Bell MT" panose="02020503060305020303" pitchFamily="18" charset="0"/>
              </a:rPr>
              <a:t>Street</a:t>
            </a:r>
            <a:endParaRPr lang="en-US" sz="2400" b="1" dirty="0">
              <a:latin typeface="Bell MT" panose="02020503060305020303" pitchFamily="18" charset="0"/>
            </a:endParaRPr>
          </a:p>
        </p:txBody>
      </p:sp>
      <p:pic>
        <p:nvPicPr>
          <p:cNvPr id="12290" name="Picture 2" descr="G:\WORK\Amanda\2019.HistoryMapperPics\2019.GlensFalls\WilliamWoodsHouse.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28800" y="0"/>
            <a:ext cx="7315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7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053" y="4620709"/>
            <a:ext cx="8839200" cy="1938992"/>
          </a:xfrm>
          <a:prstGeom prst="rect">
            <a:avLst/>
          </a:prstGeom>
          <a:noFill/>
        </p:spPr>
        <p:txBody>
          <a:bodyPr wrap="square" rtlCol="0">
            <a:spAutoFit/>
          </a:bodyPr>
          <a:lstStyle/>
          <a:p>
            <a:r>
              <a:rPr lang="en-US" sz="2000" dirty="0" smtClean="0">
                <a:latin typeface="Bell MT" panose="02020503060305020303" pitchFamily="18" charset="0"/>
              </a:rPr>
              <a:t>The </a:t>
            </a:r>
            <a:r>
              <a:rPr lang="en-US" sz="2000" dirty="0" err="1" smtClean="0">
                <a:latin typeface="Bell MT" panose="02020503060305020303" pitchFamily="18" charset="0"/>
              </a:rPr>
              <a:t>Joubert</a:t>
            </a:r>
            <a:r>
              <a:rPr lang="en-US" sz="2000" dirty="0" smtClean="0">
                <a:latin typeface="Bell MT" panose="02020503060305020303" pitchFamily="18" charset="0"/>
              </a:rPr>
              <a:t> and White Building was built in 1905 and designed by Ephraim Potter.  </a:t>
            </a:r>
            <a:r>
              <a:rPr lang="en-US" sz="2000" dirty="0" err="1" smtClean="0">
                <a:latin typeface="Bell MT" panose="02020503060305020303" pitchFamily="18" charset="0"/>
              </a:rPr>
              <a:t>Joubert</a:t>
            </a:r>
            <a:r>
              <a:rPr lang="en-US" sz="2000" dirty="0" smtClean="0">
                <a:latin typeface="Bell MT" panose="02020503060305020303" pitchFamily="18" charset="0"/>
              </a:rPr>
              <a:t> and White were the world famous makers of buckboards and carriages used by the wealthy Morgan, Vanderbilt, Rockefeller, Astor and Louis C. Tiffany families.  The Royal Palace of London exhibits </a:t>
            </a:r>
            <a:r>
              <a:rPr lang="en-US" sz="2000" dirty="0" err="1" smtClean="0">
                <a:latin typeface="Bell MT" panose="02020503060305020303" pitchFamily="18" charset="0"/>
              </a:rPr>
              <a:t>Joubert</a:t>
            </a:r>
            <a:r>
              <a:rPr lang="en-US" sz="2000" dirty="0" smtClean="0">
                <a:latin typeface="Bell MT" panose="02020503060305020303" pitchFamily="18" charset="0"/>
              </a:rPr>
              <a:t> and White carriages among its collections. </a:t>
            </a:r>
          </a:p>
          <a:p>
            <a:endParaRPr lang="en-US" sz="2000" dirty="0">
              <a:latin typeface="Bell MT" panose="02020503060305020303" pitchFamily="18" charset="0"/>
            </a:endParaRPr>
          </a:p>
        </p:txBody>
      </p:sp>
      <p:sp>
        <p:nvSpPr>
          <p:cNvPr id="2" name="TextBox 1"/>
          <p:cNvSpPr txBox="1"/>
          <p:nvPr/>
        </p:nvSpPr>
        <p:spPr>
          <a:xfrm>
            <a:off x="152400" y="3826178"/>
            <a:ext cx="2971800" cy="461665"/>
          </a:xfrm>
          <a:prstGeom prst="rect">
            <a:avLst/>
          </a:prstGeom>
          <a:noFill/>
        </p:spPr>
        <p:txBody>
          <a:bodyPr wrap="square" rtlCol="0">
            <a:spAutoFit/>
          </a:bodyPr>
          <a:lstStyle/>
          <a:p>
            <a:r>
              <a:rPr lang="en-US" sz="2400" b="1" dirty="0" smtClean="0">
                <a:latin typeface="Bell MT" panose="02020503060305020303" pitchFamily="18" charset="0"/>
              </a:rPr>
              <a:t>79 Warren Street</a:t>
            </a:r>
            <a:endParaRPr lang="en-US" sz="2400" b="1" dirty="0">
              <a:latin typeface="Bell MT" panose="02020503060305020303" pitchFamily="18" charset="0"/>
            </a:endParaRPr>
          </a:p>
        </p:txBody>
      </p:sp>
      <p:pic>
        <p:nvPicPr>
          <p:cNvPr id="3076" name="Picture 4" descr="Related ima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0" y="0"/>
            <a:ext cx="4572000" cy="44845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46027" y="4484535"/>
            <a:ext cx="273685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a:t>
            </a:r>
            <a:r>
              <a:rPr lang="en-US" sz="800" i="1" dirty="0">
                <a:latin typeface="Bell MT" panose="02020503060305020303" pitchFamily="18" charset="0"/>
              </a:rPr>
              <a:t>: </a:t>
            </a:r>
            <a:r>
              <a:rPr lang="en-US" sz="800" i="1" dirty="0" smtClean="0">
                <a:latin typeface="Bell MT" panose="02020503060305020303" pitchFamily="18" charset="0"/>
              </a:rPr>
              <a:t>Warren County Historical Society</a:t>
            </a:r>
            <a:endParaRPr lang="en-US" sz="800" i="1" dirty="0">
              <a:latin typeface="Bell MT" panose="02020503060305020303" pitchFamily="18"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7622"/>
            <a:ext cx="4572000" cy="327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33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053" y="4918243"/>
            <a:ext cx="8839200" cy="1631216"/>
          </a:xfrm>
          <a:prstGeom prst="rect">
            <a:avLst/>
          </a:prstGeom>
          <a:noFill/>
        </p:spPr>
        <p:txBody>
          <a:bodyPr wrap="square" rtlCol="0">
            <a:spAutoFit/>
          </a:bodyPr>
          <a:lstStyle/>
          <a:p>
            <a:r>
              <a:rPr lang="en-US" sz="2000" dirty="0" smtClean="0">
                <a:latin typeface="Bell MT" panose="02020503060305020303" pitchFamily="18" charset="0"/>
              </a:rPr>
              <a:t>Built on the south side of Warren Street between Center and Church Streets in 1915, this building served as the Glens Falls Post Office until 1977 </a:t>
            </a:r>
            <a:r>
              <a:rPr lang="en-US" sz="2000" dirty="0">
                <a:latin typeface="Bell MT" panose="02020503060305020303" pitchFamily="18" charset="0"/>
              </a:rPr>
              <a:t>w</a:t>
            </a:r>
            <a:r>
              <a:rPr lang="en-US" sz="2000" dirty="0" smtClean="0">
                <a:latin typeface="Bell MT" panose="02020503060305020303" pitchFamily="18" charset="0"/>
              </a:rPr>
              <a:t>hen it became the home for the Armed Forces Reserve Center.  It is currently being renovated for offices.</a:t>
            </a:r>
          </a:p>
          <a:p>
            <a:endParaRPr lang="en-US" sz="2000" dirty="0">
              <a:latin typeface="Bell MT" panose="02020503060305020303" pitchFamily="18" charset="0"/>
            </a:endParaRPr>
          </a:p>
        </p:txBody>
      </p:sp>
      <p:sp>
        <p:nvSpPr>
          <p:cNvPr id="2" name="TextBox 1"/>
          <p:cNvSpPr txBox="1"/>
          <p:nvPr/>
        </p:nvSpPr>
        <p:spPr>
          <a:xfrm>
            <a:off x="199053" y="4333830"/>
            <a:ext cx="2971800" cy="461665"/>
          </a:xfrm>
          <a:prstGeom prst="rect">
            <a:avLst/>
          </a:prstGeom>
          <a:noFill/>
        </p:spPr>
        <p:txBody>
          <a:bodyPr wrap="square" rtlCol="0">
            <a:spAutoFit/>
          </a:bodyPr>
          <a:lstStyle/>
          <a:p>
            <a:r>
              <a:rPr lang="en-US" sz="2400" b="1" dirty="0" smtClean="0">
                <a:latin typeface="Bell MT" panose="02020503060305020303" pitchFamily="18" charset="0"/>
              </a:rPr>
              <a:t>67 Warren Street</a:t>
            </a:r>
            <a:endParaRPr lang="en-US" sz="2400" b="1" dirty="0">
              <a:latin typeface="Bell MT" panose="02020503060305020303" pitchFamily="18" charset="0"/>
            </a:endParaRPr>
          </a:p>
        </p:txBody>
      </p:sp>
      <p:sp>
        <p:nvSpPr>
          <p:cNvPr id="9" name="TextBox 8"/>
          <p:cNvSpPr txBox="1"/>
          <p:nvPr/>
        </p:nvSpPr>
        <p:spPr>
          <a:xfrm>
            <a:off x="6408705" y="4349219"/>
            <a:ext cx="273685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a:t>
            </a:r>
            <a:r>
              <a:rPr lang="en-US" sz="800" i="1" dirty="0">
                <a:latin typeface="Bell MT" panose="02020503060305020303" pitchFamily="18" charset="0"/>
              </a:rPr>
              <a:t>: </a:t>
            </a:r>
            <a:r>
              <a:rPr lang="en-US" sz="800" i="1" dirty="0" smtClean="0">
                <a:latin typeface="Bell MT" panose="02020503060305020303" pitchFamily="18" charset="0"/>
              </a:rPr>
              <a:t>Jason </a:t>
            </a:r>
            <a:r>
              <a:rPr lang="en-US" sz="800" i="1" dirty="0" err="1" smtClean="0">
                <a:latin typeface="Bell MT" panose="02020503060305020303" pitchFamily="18" charset="0"/>
              </a:rPr>
              <a:t>Checkla</a:t>
            </a:r>
            <a:endParaRPr lang="en-US" sz="800" i="1" dirty="0">
              <a:latin typeface="Bell MT" panose="02020503060305020303" pitchFamily="18" charset="0"/>
            </a:endParaRPr>
          </a:p>
        </p:txBody>
      </p:sp>
      <p:pic>
        <p:nvPicPr>
          <p:cNvPr id="1028" name="Picture 4" descr="post office in glens fal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5465" y="4433"/>
            <a:ext cx="6548535" cy="43374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3.amazonaws.com/pastperfectonline/images/museum_64/013/1978003021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95400"/>
            <a:ext cx="2940210"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20" y="3505200"/>
            <a:ext cx="2589245" cy="338554"/>
          </a:xfrm>
          <a:prstGeom prst="rect">
            <a:avLst/>
          </a:prstGeom>
          <a:noFill/>
        </p:spPr>
        <p:txBody>
          <a:bodyPr wrap="square" rtlCol="0">
            <a:spAutoFit/>
          </a:bodyPr>
          <a:lstStyle/>
          <a:p>
            <a:r>
              <a:rPr lang="en-US" sz="800" i="1" dirty="0" smtClean="0">
                <a:latin typeface="Bell MT" panose="02020503060305020303" pitchFamily="18" charset="0"/>
              </a:rPr>
              <a:t>Early Glens Falls Postal Workers.  Photo used by permission from the Chapman Historical Museum.</a:t>
            </a:r>
            <a:endParaRPr lang="en-US" sz="800" i="1" dirty="0">
              <a:latin typeface="Bell MT" panose="02020503060305020303" pitchFamily="18" charset="0"/>
            </a:endParaRPr>
          </a:p>
        </p:txBody>
      </p:sp>
    </p:spTree>
    <p:extLst>
      <p:ext uri="{BB962C8B-B14F-4D97-AF65-F5344CB8AC3E}">
        <p14:creationId xmlns:p14="http://schemas.microsoft.com/office/powerpoint/2010/main" val="1526892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498" y="4953000"/>
            <a:ext cx="5029200" cy="1631216"/>
          </a:xfrm>
          <a:prstGeom prst="rect">
            <a:avLst/>
          </a:prstGeom>
          <a:noFill/>
        </p:spPr>
        <p:txBody>
          <a:bodyPr wrap="square" rtlCol="0">
            <a:spAutoFit/>
          </a:bodyPr>
          <a:lstStyle/>
          <a:p>
            <a:r>
              <a:rPr lang="en-US" sz="2000" dirty="0" smtClean="0">
                <a:latin typeface="Bell MT" panose="02020503060305020303" pitchFamily="18" charset="0"/>
              </a:rPr>
              <a:t>Designed by architects Nichols and Brown and completed in 1869, St. Mary’s Church is another example of the Gothic Revival style.  Note that the steeple has been removed.</a:t>
            </a:r>
          </a:p>
          <a:p>
            <a:endParaRPr lang="en-US" sz="2000" dirty="0">
              <a:latin typeface="Bell MT" panose="02020503060305020303" pitchFamily="18" charset="0"/>
            </a:endParaRPr>
          </a:p>
        </p:txBody>
      </p:sp>
      <p:sp>
        <p:nvSpPr>
          <p:cNvPr id="2" name="TextBox 1"/>
          <p:cNvSpPr txBox="1"/>
          <p:nvPr/>
        </p:nvSpPr>
        <p:spPr>
          <a:xfrm>
            <a:off x="199053" y="4333830"/>
            <a:ext cx="2971800" cy="461665"/>
          </a:xfrm>
          <a:prstGeom prst="rect">
            <a:avLst/>
          </a:prstGeom>
          <a:noFill/>
        </p:spPr>
        <p:txBody>
          <a:bodyPr wrap="square" rtlCol="0">
            <a:spAutoFit/>
          </a:bodyPr>
          <a:lstStyle/>
          <a:p>
            <a:r>
              <a:rPr lang="en-US" sz="2400" b="1" dirty="0" smtClean="0">
                <a:latin typeface="Bell MT" panose="02020503060305020303" pitchFamily="18" charset="0"/>
              </a:rPr>
              <a:t>61 Warren Street</a:t>
            </a:r>
            <a:endParaRPr lang="en-US" sz="2400" b="1" dirty="0">
              <a:latin typeface="Bell MT" panose="02020503060305020303" pitchFamily="18" charset="0"/>
            </a:endParaRPr>
          </a:p>
        </p:txBody>
      </p:sp>
      <p:sp>
        <p:nvSpPr>
          <p:cNvPr id="9" name="TextBox 8"/>
          <p:cNvSpPr txBox="1"/>
          <p:nvPr/>
        </p:nvSpPr>
        <p:spPr>
          <a:xfrm>
            <a:off x="627639" y="6584216"/>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Seneca Ray Stoddard, 1880.  Used with permission from the Chapman Historical Museum.</a:t>
            </a:r>
            <a:endParaRPr lang="en-US" sz="800" i="1" dirty="0">
              <a:latin typeface="Bell MT" panose="02020503060305020303" pitchFamily="18" charset="0"/>
            </a:endParaRPr>
          </a:p>
        </p:txBody>
      </p:sp>
      <p:pic>
        <p:nvPicPr>
          <p:cNvPr id="2050" name="Picture 2" descr="https://s3.amazonaws.com/pastperfectonline/images/museum_64/002/1974166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20937" y="0"/>
            <a:ext cx="38404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G:\WORK\Amanda\2019.HistoryMapperPics\2019.GlensFalls\GlensFalls\StMarysChurc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8372"/>
            <a:ext cx="5320937" cy="403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09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8826"/>
            <a:ext cx="4568825" cy="491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3048" y="2743199"/>
            <a:ext cx="9144000" cy="4247317"/>
          </a:xfrm>
          <a:prstGeom prst="rect">
            <a:avLst/>
          </a:prstGeom>
          <a:noFill/>
        </p:spPr>
        <p:txBody>
          <a:bodyPr wrap="square" rtlCol="0">
            <a:spAutoFit/>
          </a:bodyPr>
          <a:lstStyle/>
          <a:p>
            <a:r>
              <a:rPr lang="en-US" sz="2000" dirty="0" smtClean="0">
                <a:latin typeface="Bell MT" panose="02020503060305020303" pitchFamily="18" charset="0"/>
              </a:rPr>
              <a:t>Lake George played a pivotal role during</a:t>
            </a:r>
            <a:br>
              <a:rPr lang="en-US" sz="2000" dirty="0" smtClean="0">
                <a:latin typeface="Bell MT" panose="02020503060305020303" pitchFamily="18" charset="0"/>
              </a:rPr>
            </a:br>
            <a:r>
              <a:rPr lang="en-US" sz="2000" dirty="0" smtClean="0">
                <a:latin typeface="Bell MT" panose="02020503060305020303" pitchFamily="18" charset="0"/>
              </a:rPr>
              <a:t>the early history of this country and has </a:t>
            </a:r>
            <a:br>
              <a:rPr lang="en-US" sz="2000" dirty="0" smtClean="0">
                <a:latin typeface="Bell MT" panose="02020503060305020303" pitchFamily="18" charset="0"/>
              </a:rPr>
            </a:br>
            <a:r>
              <a:rPr lang="en-US" sz="2000" dirty="0" smtClean="0">
                <a:latin typeface="Bell MT" panose="02020503060305020303" pitchFamily="18" charset="0"/>
              </a:rPr>
              <a:t>many historic sites, monuments, and markers</a:t>
            </a:r>
            <a:br>
              <a:rPr lang="en-US" sz="2000" dirty="0" smtClean="0">
                <a:latin typeface="Bell MT" panose="02020503060305020303" pitchFamily="18" charset="0"/>
              </a:rPr>
            </a:br>
            <a:r>
              <a:rPr lang="en-US" sz="2000" dirty="0" smtClean="0">
                <a:latin typeface="Bell MT" panose="02020503060305020303" pitchFamily="18" charset="0"/>
              </a:rPr>
              <a:t>which tell this history.  Home to Native </a:t>
            </a:r>
            <a:br>
              <a:rPr lang="en-US" sz="2000" dirty="0" smtClean="0">
                <a:latin typeface="Bell MT" panose="02020503060305020303" pitchFamily="18" charset="0"/>
              </a:rPr>
            </a:br>
            <a:r>
              <a:rPr lang="en-US" sz="2000" dirty="0" smtClean="0">
                <a:latin typeface="Bell MT" panose="02020503060305020303" pitchFamily="18" charset="0"/>
              </a:rPr>
              <a:t>Americans for 10,000 years, the lake became a </a:t>
            </a:r>
            <a:br>
              <a:rPr lang="en-US" sz="2000" dirty="0" smtClean="0">
                <a:latin typeface="Bell MT" panose="02020503060305020303" pitchFamily="18" charset="0"/>
              </a:rPr>
            </a:br>
            <a:r>
              <a:rPr lang="en-US" sz="2000" dirty="0" smtClean="0">
                <a:latin typeface="Bell MT" panose="02020503060305020303" pitchFamily="18" charset="0"/>
              </a:rPr>
              <a:t>bloody arena during the clashes between the </a:t>
            </a:r>
          </a:p>
          <a:p>
            <a:r>
              <a:rPr lang="en-US" sz="2000" dirty="0" smtClean="0">
                <a:latin typeface="Bell MT" panose="02020503060305020303" pitchFamily="18" charset="0"/>
              </a:rPr>
              <a:t>French and English empires, was the scene of </a:t>
            </a:r>
          </a:p>
          <a:p>
            <a:r>
              <a:rPr lang="en-US" sz="2000" dirty="0" smtClean="0">
                <a:latin typeface="Bell MT" panose="02020503060305020303" pitchFamily="18" charset="0"/>
              </a:rPr>
              <a:t>Military action as American patriots wrested the</a:t>
            </a:r>
            <a:br>
              <a:rPr lang="en-US" sz="2000" dirty="0" smtClean="0">
                <a:latin typeface="Bell MT" panose="02020503060305020303" pitchFamily="18" charset="0"/>
              </a:rPr>
            </a:br>
            <a:r>
              <a:rPr lang="en-US" sz="2000" dirty="0" smtClean="0">
                <a:latin typeface="Bell MT" panose="02020503060305020303" pitchFamily="18" charset="0"/>
              </a:rPr>
              <a:t>13 colonies from the British, and later was a commercial “highway” where various watercraft plied its pristine waters.  Experience this history through the Colonial Wars in Lake George Self-Guided tour.</a:t>
            </a:r>
            <a:br>
              <a:rPr lang="en-US" sz="2000" dirty="0" smtClean="0">
                <a:latin typeface="Bell MT" panose="02020503060305020303" pitchFamily="18" charset="0"/>
              </a:rPr>
            </a:br>
            <a:endParaRPr lang="en-US" sz="2000" dirty="0">
              <a:latin typeface="Bell MT" panose="02020503060305020303" pitchFamily="18" charset="0"/>
            </a:endParaRPr>
          </a:p>
          <a:p>
            <a:r>
              <a:rPr lang="en-US" sz="1000" i="1" dirty="0" smtClean="0">
                <a:latin typeface="Bell MT" panose="02020503060305020303" pitchFamily="18" charset="0"/>
              </a:rPr>
              <a:t>All historical/architectural information was compiled and provided by </a:t>
            </a:r>
            <a:r>
              <a:rPr lang="en-US" sz="1000" i="1" dirty="0" smtClean="0">
                <a:latin typeface="Bell MT" panose="02020503060305020303" pitchFamily="18" charset="0"/>
              </a:rPr>
              <a:t>Dr. Russell P. </a:t>
            </a:r>
            <a:r>
              <a:rPr lang="en-US" sz="1000" i="1" dirty="0" err="1" smtClean="0">
                <a:latin typeface="Bell MT" panose="02020503060305020303" pitchFamily="18" charset="0"/>
              </a:rPr>
              <a:t>Bellico</a:t>
            </a:r>
            <a:r>
              <a:rPr lang="en-US" sz="1000" i="1" dirty="0" smtClean="0">
                <a:latin typeface="Bell MT" panose="02020503060305020303" pitchFamily="18" charset="0"/>
              </a:rPr>
              <a:t>, Bob Benway, Tim Cordell, John Farrell, Scott </a:t>
            </a:r>
            <a:r>
              <a:rPr lang="en-US" sz="1000" i="1" dirty="0" err="1" smtClean="0">
                <a:latin typeface="Bell MT" panose="02020503060305020303" pitchFamily="18" charset="0"/>
              </a:rPr>
              <a:t>Padeni</a:t>
            </a:r>
            <a:r>
              <a:rPr lang="en-US" sz="1000" i="1" dirty="0" smtClean="0">
                <a:latin typeface="Bell MT" panose="02020503060305020303" pitchFamily="18" charset="0"/>
              </a:rPr>
              <a:t> and Joseph W. </a:t>
            </a:r>
            <a:r>
              <a:rPr lang="en-US" sz="1000" i="1" dirty="0" err="1" smtClean="0">
                <a:latin typeface="Bell MT" panose="02020503060305020303" pitchFamily="18" charset="0"/>
              </a:rPr>
              <a:t>Zarynski</a:t>
            </a:r>
            <a:r>
              <a:rPr lang="en-US" sz="1000" i="1" dirty="0" smtClean="0">
                <a:latin typeface="Bell MT" panose="02020503060305020303" pitchFamily="18" charset="0"/>
              </a:rPr>
              <a:t>.  </a:t>
            </a:r>
            <a:br>
              <a:rPr lang="en-US" sz="1000" i="1" dirty="0" smtClean="0">
                <a:latin typeface="Bell MT" panose="02020503060305020303" pitchFamily="18" charset="0"/>
              </a:rPr>
            </a:br>
            <a:r>
              <a:rPr lang="en-US" sz="1000" i="1" dirty="0" smtClean="0">
                <a:latin typeface="Bell MT" panose="02020503060305020303" pitchFamily="18" charset="0"/>
              </a:rPr>
              <a:t>The </a:t>
            </a:r>
            <a:r>
              <a:rPr lang="en-US" sz="1000" i="1" dirty="0" smtClean="0">
                <a:latin typeface="Bell MT" panose="02020503060305020303" pitchFamily="18" charset="0"/>
              </a:rPr>
              <a:t>digital version of the tour was compiled by Warren County GIS.  </a:t>
            </a:r>
            <a:r>
              <a:rPr lang="en-US" sz="1000" i="1" dirty="0" smtClean="0">
                <a:latin typeface="Bell MT" panose="02020503060305020303" pitchFamily="18" charset="0"/>
              </a:rPr>
              <a:t>Used with permission from the Lake George Battlefield Park (Fort George) Alliance and Bateaux Below, Inc.</a:t>
            </a:r>
            <a:endParaRPr lang="en-US" sz="1000" i="1" dirty="0" smtClean="0">
              <a:latin typeface="Bell MT" panose="02020503060305020303" pitchFamily="18" charset="0"/>
            </a:endParaRPr>
          </a:p>
          <a:p>
            <a:endParaRPr lang="en-US" sz="1000" i="1" dirty="0">
              <a:latin typeface="Bell MT" panose="02020503060305020303" pitchFamily="18" charset="0"/>
            </a:endParaRPr>
          </a:p>
        </p:txBody>
      </p:sp>
      <p:sp>
        <p:nvSpPr>
          <p:cNvPr id="2" name="TextBox 1"/>
          <p:cNvSpPr txBox="1"/>
          <p:nvPr/>
        </p:nvSpPr>
        <p:spPr>
          <a:xfrm>
            <a:off x="188166" y="228600"/>
            <a:ext cx="4033935" cy="707886"/>
          </a:xfrm>
          <a:prstGeom prst="rect">
            <a:avLst/>
          </a:prstGeom>
          <a:noFill/>
        </p:spPr>
        <p:txBody>
          <a:bodyPr wrap="square" rtlCol="0">
            <a:spAutoFit/>
          </a:bodyPr>
          <a:lstStyle/>
          <a:p>
            <a:r>
              <a:rPr lang="en-US" sz="4000" b="1" dirty="0" smtClean="0">
                <a:solidFill>
                  <a:srgbClr val="00B0F0"/>
                </a:solidFill>
                <a:latin typeface="Bell MT" panose="02020503060305020303" pitchFamily="18" charset="0"/>
              </a:rPr>
              <a:t>About the Tour</a:t>
            </a:r>
            <a:endParaRPr lang="en-US" sz="4000" b="1" dirty="0">
              <a:solidFill>
                <a:srgbClr val="00B0F0"/>
              </a:solidFill>
              <a:latin typeface="Bell MT" panose="02020503060305020303" pitchFamily="18" charset="0"/>
            </a:endParaRPr>
          </a:p>
        </p:txBody>
      </p:sp>
      <p:sp>
        <p:nvSpPr>
          <p:cNvPr id="8" name="TextBox 7"/>
          <p:cNvSpPr txBox="1"/>
          <p:nvPr/>
        </p:nvSpPr>
        <p:spPr>
          <a:xfrm>
            <a:off x="304800" y="929217"/>
            <a:ext cx="4038600" cy="1569660"/>
          </a:xfrm>
          <a:prstGeom prst="rect">
            <a:avLst/>
          </a:prstGeom>
          <a:noFill/>
        </p:spPr>
        <p:txBody>
          <a:bodyPr wrap="square" rtlCol="0">
            <a:spAutoFit/>
          </a:bodyPr>
          <a:lstStyle/>
          <a:p>
            <a:r>
              <a:rPr lang="en-US" sz="2400" b="1" dirty="0" smtClean="0">
                <a:latin typeface="Bell MT" panose="02020503060305020303" pitchFamily="18" charset="0"/>
              </a:rPr>
              <a:t>Length: </a:t>
            </a:r>
            <a:r>
              <a:rPr lang="en-US" sz="2400" b="1" dirty="0" smtClean="0">
                <a:latin typeface="Bell MT" panose="02020503060305020303" pitchFamily="18" charset="0"/>
              </a:rPr>
              <a:t/>
            </a:r>
            <a:br>
              <a:rPr lang="en-US" sz="2400" b="1" dirty="0" smtClean="0">
                <a:latin typeface="Bell MT" panose="02020503060305020303" pitchFamily="18" charset="0"/>
              </a:rPr>
            </a:br>
            <a:r>
              <a:rPr lang="en-US" sz="2400" b="1" dirty="0" smtClean="0">
                <a:solidFill>
                  <a:srgbClr val="00B0F0"/>
                </a:solidFill>
                <a:latin typeface="Bell MT" panose="02020503060305020303" pitchFamily="18" charset="0"/>
              </a:rPr>
              <a:t>3.3 </a:t>
            </a:r>
            <a:r>
              <a:rPr lang="en-US" sz="2400" b="1" dirty="0" smtClean="0">
                <a:solidFill>
                  <a:srgbClr val="00B0F0"/>
                </a:solidFill>
                <a:latin typeface="Bell MT" panose="02020503060305020303" pitchFamily="18" charset="0"/>
              </a:rPr>
              <a:t>miles</a:t>
            </a:r>
          </a:p>
          <a:p>
            <a:r>
              <a:rPr lang="en-US" sz="2400" b="1" dirty="0" smtClean="0">
                <a:latin typeface="Bell MT" panose="02020503060305020303" pitchFamily="18" charset="0"/>
              </a:rPr>
              <a:t>Time to Complete: </a:t>
            </a:r>
            <a:r>
              <a:rPr lang="en-US" sz="2400" b="1" dirty="0" smtClean="0">
                <a:latin typeface="Bell MT" panose="02020503060305020303" pitchFamily="18" charset="0"/>
              </a:rPr>
              <a:t/>
            </a:r>
            <a:br>
              <a:rPr lang="en-US" sz="2400" b="1" dirty="0" smtClean="0">
                <a:latin typeface="Bell MT" panose="02020503060305020303" pitchFamily="18" charset="0"/>
              </a:rPr>
            </a:br>
            <a:r>
              <a:rPr lang="en-US" sz="2400" b="1" dirty="0" smtClean="0">
                <a:solidFill>
                  <a:srgbClr val="00B0F0"/>
                </a:solidFill>
                <a:latin typeface="Bell MT" panose="02020503060305020303" pitchFamily="18" charset="0"/>
              </a:rPr>
              <a:t>approximately 2 hours</a:t>
            </a:r>
            <a:endParaRPr lang="en-US" sz="2400" b="1" dirty="0">
              <a:solidFill>
                <a:srgbClr val="00B0F0"/>
              </a:solidFill>
              <a:latin typeface="Bell MT" panose="02020503060305020303" pitchFamily="18" charset="0"/>
            </a:endParaRPr>
          </a:p>
        </p:txBody>
      </p:sp>
    </p:spTree>
    <p:extLst>
      <p:ext uri="{BB962C8B-B14F-4D97-AF65-F5344CB8AC3E}">
        <p14:creationId xmlns:p14="http://schemas.microsoft.com/office/powerpoint/2010/main" val="3402074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2" y="5262265"/>
            <a:ext cx="8794102" cy="1323439"/>
          </a:xfrm>
          <a:prstGeom prst="rect">
            <a:avLst/>
          </a:prstGeom>
          <a:noFill/>
        </p:spPr>
        <p:txBody>
          <a:bodyPr wrap="square" rtlCol="0">
            <a:spAutoFit/>
          </a:bodyPr>
          <a:lstStyle/>
          <a:p>
            <a:r>
              <a:rPr lang="en-US" sz="2000" dirty="0" smtClean="0">
                <a:latin typeface="Bell MT" panose="02020503060305020303" pitchFamily="18" charset="0"/>
              </a:rPr>
              <a:t>St. Mary’s Rectory. First built as the home of Judge Enoch </a:t>
            </a:r>
            <a:r>
              <a:rPr lang="en-US" sz="2000" dirty="0" err="1" smtClean="0">
                <a:latin typeface="Bell MT" panose="02020503060305020303" pitchFamily="18" charset="0"/>
              </a:rPr>
              <a:t>Rosekrans</a:t>
            </a:r>
            <a:r>
              <a:rPr lang="en-US" sz="2000" dirty="0" smtClean="0">
                <a:latin typeface="Bell MT" panose="02020503060305020303" pitchFamily="18" charset="0"/>
              </a:rPr>
              <a:t> around 1850.  By 1900 it was converted to a hospital and later became the home of local entrepreneur Eugene Ashley.</a:t>
            </a:r>
          </a:p>
          <a:p>
            <a:endParaRPr lang="en-US" sz="2000" dirty="0">
              <a:latin typeface="Bell MT" panose="02020503060305020303" pitchFamily="18" charset="0"/>
            </a:endParaRPr>
          </a:p>
        </p:txBody>
      </p:sp>
      <p:sp>
        <p:nvSpPr>
          <p:cNvPr id="2" name="TextBox 1"/>
          <p:cNvSpPr txBox="1"/>
          <p:nvPr/>
        </p:nvSpPr>
        <p:spPr>
          <a:xfrm>
            <a:off x="191342" y="4800600"/>
            <a:ext cx="2971800" cy="461665"/>
          </a:xfrm>
          <a:prstGeom prst="rect">
            <a:avLst/>
          </a:prstGeom>
          <a:noFill/>
        </p:spPr>
        <p:txBody>
          <a:bodyPr wrap="square" rtlCol="0">
            <a:spAutoFit/>
          </a:bodyPr>
          <a:lstStyle/>
          <a:p>
            <a:r>
              <a:rPr lang="en-US" sz="2400" b="1" dirty="0" smtClean="0">
                <a:latin typeface="Bell MT" panose="02020503060305020303" pitchFamily="18" charset="0"/>
              </a:rPr>
              <a:t>62 Warren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descr="G:\WORK\Amanda\2019.HistoryMapperPics\2019.GlensFalls\GlensFalls\StMarysRector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1"/>
            <a:ext cx="7086599" cy="4719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3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498" y="4435186"/>
            <a:ext cx="8794102" cy="1631216"/>
          </a:xfrm>
          <a:prstGeom prst="rect">
            <a:avLst/>
          </a:prstGeom>
          <a:noFill/>
        </p:spPr>
        <p:txBody>
          <a:bodyPr wrap="square" rtlCol="0">
            <a:spAutoFit/>
          </a:bodyPr>
          <a:lstStyle/>
          <a:p>
            <a:r>
              <a:rPr lang="en-US" sz="2000" dirty="0" smtClean="0">
                <a:latin typeface="Bell MT" panose="02020503060305020303" pitchFamily="18" charset="0"/>
              </a:rPr>
              <a:t>The Cowles Building was designed by Marcus Cunningham and built in 1867. It was the original site of a tavern built and owned by village founder Abraham Wing c. 1775.  Ben Franklin is said to have stayed at the tavern in 1776 on his way to ask the Canadians to help the colonies fight the British.</a:t>
            </a:r>
          </a:p>
          <a:p>
            <a:endParaRPr lang="en-US" sz="2000" dirty="0">
              <a:latin typeface="Bell MT" panose="02020503060305020303" pitchFamily="18" charset="0"/>
            </a:endParaRPr>
          </a:p>
        </p:txBody>
      </p:sp>
      <p:sp>
        <p:nvSpPr>
          <p:cNvPr id="2" name="TextBox 1"/>
          <p:cNvSpPr txBox="1"/>
          <p:nvPr/>
        </p:nvSpPr>
        <p:spPr>
          <a:xfrm>
            <a:off x="250437" y="3995275"/>
            <a:ext cx="4533058" cy="461665"/>
          </a:xfrm>
          <a:prstGeom prst="rect">
            <a:avLst/>
          </a:prstGeom>
          <a:noFill/>
        </p:spPr>
        <p:txBody>
          <a:bodyPr wrap="square" rtlCol="0">
            <a:spAutoFit/>
          </a:bodyPr>
          <a:lstStyle/>
          <a:p>
            <a:r>
              <a:rPr lang="en-US" sz="2400" b="1" dirty="0" smtClean="0">
                <a:latin typeface="Bell MT" panose="02020503060305020303" pitchFamily="18" charset="0"/>
              </a:rPr>
              <a:t>1 Ridge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3786611"/>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Seneca Ray Stoddard, 1870.  Used with permission from the Crandall Historical Museum</a:t>
            </a:r>
            <a:endParaRPr lang="en-US" sz="800" i="1" dirty="0">
              <a:latin typeface="Bell MT" panose="02020503060305020303" pitchFamily="18" charset="0"/>
            </a:endParaRPr>
          </a:p>
        </p:txBody>
      </p:sp>
      <p:pic>
        <p:nvPicPr>
          <p:cNvPr id="4101" name="Picture 5" descr="G:\WORK\Amanda\2019.HistoryMapperPics\2019.GlensFalls\GlensFalls\DHCowles&amp;CoBuildin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524000"/>
            <a:ext cx="3289414" cy="2190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3.amazonaws.com/pastperfectonline/images/museum_64/011/197721854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3554" y="13307"/>
            <a:ext cx="6212668" cy="370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45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498" y="4510779"/>
            <a:ext cx="8794102" cy="1631216"/>
          </a:xfrm>
          <a:prstGeom prst="rect">
            <a:avLst/>
          </a:prstGeom>
          <a:noFill/>
        </p:spPr>
        <p:txBody>
          <a:bodyPr wrap="square" rtlCol="0">
            <a:spAutoFit/>
          </a:bodyPr>
          <a:lstStyle/>
          <a:p>
            <a:r>
              <a:rPr lang="en-US" sz="2000" dirty="0" smtClean="0">
                <a:latin typeface="Bell MT" panose="02020503060305020303" pitchFamily="18" charset="0"/>
              </a:rPr>
              <a:t>Built on the corner of Glen and Ridge Streets in 1865 as a wholesale grocery business, the Peck and Byrne Building became the home of Merchants National Bank and Burns Newsroom in the mid 1900’s.  Alterations to the façade have been made over the years.</a:t>
            </a:r>
          </a:p>
          <a:p>
            <a:endParaRPr lang="en-US" sz="2000" dirty="0">
              <a:latin typeface="Bell MT" panose="02020503060305020303" pitchFamily="18" charset="0"/>
            </a:endParaRPr>
          </a:p>
        </p:txBody>
      </p:sp>
      <p:sp>
        <p:nvSpPr>
          <p:cNvPr id="2" name="TextBox 1"/>
          <p:cNvSpPr txBox="1"/>
          <p:nvPr/>
        </p:nvSpPr>
        <p:spPr>
          <a:xfrm>
            <a:off x="197498" y="4049114"/>
            <a:ext cx="4533058" cy="461665"/>
          </a:xfrm>
          <a:prstGeom prst="rect">
            <a:avLst/>
          </a:prstGeom>
          <a:noFill/>
        </p:spPr>
        <p:txBody>
          <a:bodyPr wrap="square" rtlCol="0">
            <a:spAutoFit/>
          </a:bodyPr>
          <a:lstStyle/>
          <a:p>
            <a:r>
              <a:rPr lang="en-US" sz="2400" b="1" dirty="0" smtClean="0">
                <a:latin typeface="Bell MT" panose="02020503060305020303" pitchFamily="18" charset="0"/>
              </a:rPr>
              <a:t>167 Glen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4019550"/>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1909.  Used with permission from the Crandall Historical Museum</a:t>
            </a:r>
            <a:endParaRPr lang="en-US" sz="800" i="1" dirty="0">
              <a:latin typeface="Bell MT" panose="02020503060305020303" pitchFamily="18" charset="0"/>
            </a:endParaRPr>
          </a:p>
        </p:txBody>
      </p:sp>
      <p:pic>
        <p:nvPicPr>
          <p:cNvPr id="5124" name="Picture 4" descr="G:\WORK\Amanda\2019.HistoryMapperPics\2019.GlensFalls\GlensFalls\Leggett&amp;PeddieBuild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8199"/>
            <a:ext cx="4510665" cy="300410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s3.amazonaws.com/pastperfectonline/images/museum_64/001/19621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1" y="15841"/>
            <a:ext cx="5105400" cy="400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8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498" y="4953000"/>
            <a:ext cx="8794102" cy="1323439"/>
          </a:xfrm>
          <a:prstGeom prst="rect">
            <a:avLst/>
          </a:prstGeom>
          <a:noFill/>
        </p:spPr>
        <p:txBody>
          <a:bodyPr wrap="square" rtlCol="0">
            <a:spAutoFit/>
          </a:bodyPr>
          <a:lstStyle/>
          <a:p>
            <a:r>
              <a:rPr lang="en-US" sz="2000" dirty="0" smtClean="0">
                <a:latin typeface="Bell MT" panose="02020503060305020303" pitchFamily="18" charset="0"/>
              </a:rPr>
              <a:t>The B. B. Fowler Building was built in 1903.  It was designed by local architect Ephraim Potter to replace the original B. B. Fowler building on the same site that was destroyed by fire in 1902.</a:t>
            </a:r>
          </a:p>
          <a:p>
            <a:endParaRPr lang="en-US" sz="2000" dirty="0">
              <a:latin typeface="Bell MT" panose="02020503060305020303" pitchFamily="18" charset="0"/>
            </a:endParaRPr>
          </a:p>
        </p:txBody>
      </p:sp>
      <p:sp>
        <p:nvSpPr>
          <p:cNvPr id="2" name="TextBox 1"/>
          <p:cNvSpPr txBox="1"/>
          <p:nvPr/>
        </p:nvSpPr>
        <p:spPr>
          <a:xfrm>
            <a:off x="250437" y="4456940"/>
            <a:ext cx="4533058" cy="461665"/>
          </a:xfrm>
          <a:prstGeom prst="rect">
            <a:avLst/>
          </a:prstGeom>
          <a:noFill/>
        </p:spPr>
        <p:txBody>
          <a:bodyPr wrap="square" rtlCol="0">
            <a:spAutoFit/>
          </a:bodyPr>
          <a:lstStyle/>
          <a:p>
            <a:r>
              <a:rPr lang="en-US" sz="2400" b="1" dirty="0" smtClean="0">
                <a:latin typeface="Bell MT" panose="02020503060305020303" pitchFamily="18" charset="0"/>
              </a:rPr>
              <a:t>190 Glen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4019550"/>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O.A. Bowler, 1905.  Used with permission from the Crandall Historical Museum</a:t>
            </a:r>
            <a:endParaRPr lang="en-US" sz="800" i="1" dirty="0">
              <a:latin typeface="Bell MT" panose="02020503060305020303" pitchFamily="18" charset="0"/>
            </a:endParaRPr>
          </a:p>
        </p:txBody>
      </p:sp>
      <p:pic>
        <p:nvPicPr>
          <p:cNvPr id="6148" name="Picture 4" descr="https://s3.amazonaws.com/pastperfectonline/images/museum_64/023/198400200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1" y="-15995"/>
            <a:ext cx="5410200" cy="404910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1143000"/>
            <a:ext cx="3733801" cy="213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102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3886200"/>
            <a:ext cx="8949677" cy="2862322"/>
          </a:xfrm>
          <a:prstGeom prst="rect">
            <a:avLst/>
          </a:prstGeom>
          <a:noFill/>
        </p:spPr>
        <p:txBody>
          <a:bodyPr wrap="square" rtlCol="0">
            <a:spAutoFit/>
          </a:bodyPr>
          <a:lstStyle/>
          <a:p>
            <a:r>
              <a:rPr lang="en-US" sz="2000" dirty="0" smtClean="0">
                <a:latin typeface="Bell MT" panose="02020503060305020303" pitchFamily="18" charset="0"/>
              </a:rPr>
              <a:t>Built in 1891 as the first Young Men’s Christian Association (YMCA) Building.  Construction was funded in part by a $50,000 donation from local lumber baron and philanthropist, Jonas Ordway.  The swimming pool was added in 1909.  The “Y” remained a popular teen hangout through the 1950’s.  The building currently houses Spot Coffee and private apartments.  The Romanesque Revival style building always housed a commercial business on the ground floor.  The decorative cornice is made of pressed tin.  Note the decorative porch on the north end and the “bowsprit-like” maiden on the south corner.</a:t>
            </a:r>
          </a:p>
          <a:p>
            <a:endParaRPr lang="en-US" sz="2000" dirty="0">
              <a:latin typeface="Bell MT" panose="02020503060305020303" pitchFamily="18" charset="0"/>
            </a:endParaRPr>
          </a:p>
        </p:txBody>
      </p:sp>
      <p:sp>
        <p:nvSpPr>
          <p:cNvPr id="2" name="TextBox 1"/>
          <p:cNvSpPr txBox="1"/>
          <p:nvPr/>
        </p:nvSpPr>
        <p:spPr>
          <a:xfrm>
            <a:off x="184409" y="3512049"/>
            <a:ext cx="4533058" cy="461665"/>
          </a:xfrm>
          <a:prstGeom prst="rect">
            <a:avLst/>
          </a:prstGeom>
          <a:noFill/>
        </p:spPr>
        <p:txBody>
          <a:bodyPr wrap="square" rtlCol="0">
            <a:spAutoFit/>
          </a:bodyPr>
          <a:lstStyle/>
          <a:p>
            <a:r>
              <a:rPr lang="en-US" sz="2400" b="1" dirty="0" smtClean="0">
                <a:latin typeface="Bell MT" panose="02020503060305020303" pitchFamily="18" charset="0"/>
              </a:rPr>
              <a:t>221 Glen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3513342"/>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1900.  Used with permission from the Crandall Historical Museum</a:t>
            </a:r>
            <a:endParaRPr lang="en-US" sz="800" i="1" dirty="0">
              <a:latin typeface="Bell MT" panose="02020503060305020303" pitchFamily="18" charset="0"/>
            </a:endParaRPr>
          </a:p>
        </p:txBody>
      </p:sp>
      <p:pic>
        <p:nvPicPr>
          <p:cNvPr id="7170" name="Picture 2" descr="https://s3.amazonaws.com/pastperfectonline/images/museum_64/014/1978003115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1528" y="-8142"/>
            <a:ext cx="4472472" cy="35214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9154" y="-8142"/>
            <a:ext cx="3412494" cy="352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451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4263945"/>
            <a:ext cx="8794102" cy="1938992"/>
          </a:xfrm>
          <a:prstGeom prst="rect">
            <a:avLst/>
          </a:prstGeom>
          <a:noFill/>
        </p:spPr>
        <p:txBody>
          <a:bodyPr wrap="square" rtlCol="0">
            <a:spAutoFit/>
          </a:bodyPr>
          <a:lstStyle/>
          <a:p>
            <a:r>
              <a:rPr lang="en-US" sz="2000" dirty="0" smtClean="0">
                <a:latin typeface="Bell MT" panose="02020503060305020303" pitchFamily="18" charset="0"/>
              </a:rPr>
              <a:t>Designed by Marcus T. Reynolds and erected as Glens Falls Trust Co. in the early 1900s.  Note the pedestal clock on the corner (actually controlled by a master clock inside).  In a brochure published with the building first opened, the Bank touted the fact that they had a separate room where women could do their banking since it would have been unseemly to walk up to a regular teller.</a:t>
            </a:r>
          </a:p>
          <a:p>
            <a:endParaRPr lang="en-US" sz="2000" dirty="0">
              <a:latin typeface="Bell MT" panose="02020503060305020303" pitchFamily="18" charset="0"/>
            </a:endParaRPr>
          </a:p>
        </p:txBody>
      </p:sp>
      <p:sp>
        <p:nvSpPr>
          <p:cNvPr id="2" name="TextBox 1"/>
          <p:cNvSpPr txBox="1"/>
          <p:nvPr/>
        </p:nvSpPr>
        <p:spPr>
          <a:xfrm>
            <a:off x="155575" y="3802280"/>
            <a:ext cx="4533058" cy="461665"/>
          </a:xfrm>
          <a:prstGeom prst="rect">
            <a:avLst/>
          </a:prstGeom>
          <a:noFill/>
        </p:spPr>
        <p:txBody>
          <a:bodyPr wrap="square" rtlCol="0">
            <a:spAutoFit/>
          </a:bodyPr>
          <a:lstStyle/>
          <a:p>
            <a:r>
              <a:rPr lang="en-US" sz="2400" b="1" dirty="0" smtClean="0">
                <a:latin typeface="Bell MT" panose="02020503060305020303" pitchFamily="18" charset="0"/>
              </a:rPr>
              <a:t>228 Glen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4061462"/>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1900.  Used with permission from the Crandall Historical Museum</a:t>
            </a:r>
            <a:endParaRPr lang="en-US" sz="800" i="1" dirty="0">
              <a:latin typeface="Bell MT" panose="02020503060305020303" pitchFamily="18" charset="0"/>
            </a:endParaRPr>
          </a:p>
        </p:txBody>
      </p:sp>
      <p:pic>
        <p:nvPicPr>
          <p:cNvPr id="1126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388"/>
            <a:ext cx="4213225" cy="372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45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800" y="4800600"/>
            <a:ext cx="8794102" cy="1631216"/>
          </a:xfrm>
          <a:prstGeom prst="rect">
            <a:avLst/>
          </a:prstGeom>
          <a:noFill/>
        </p:spPr>
        <p:txBody>
          <a:bodyPr wrap="square" rtlCol="0">
            <a:spAutoFit/>
          </a:bodyPr>
          <a:lstStyle/>
          <a:p>
            <a:r>
              <a:rPr lang="en-US" sz="2000" dirty="0" smtClean="0">
                <a:latin typeface="Bell MT" panose="02020503060305020303" pitchFamily="18" charset="0"/>
              </a:rPr>
              <a:t>The Saunders Building was built as a millinery store and was later home to </a:t>
            </a:r>
            <a:r>
              <a:rPr lang="en-US" sz="2000" dirty="0" err="1" smtClean="0">
                <a:latin typeface="Bell MT" panose="02020503060305020303" pitchFamily="18" charset="0"/>
              </a:rPr>
              <a:t>Breslaw’s</a:t>
            </a:r>
            <a:r>
              <a:rPr lang="en-US" sz="2000" dirty="0" smtClean="0">
                <a:latin typeface="Bell MT" panose="02020503060305020303" pitchFamily="18" charset="0"/>
              </a:rPr>
              <a:t> Furniture store and other businesses before its current use.  Note the elaborate terra cotta detail at the front of the building that combines natural and geometric elements.</a:t>
            </a:r>
          </a:p>
          <a:p>
            <a:endParaRPr lang="en-US" sz="2000" dirty="0">
              <a:latin typeface="Bell MT" panose="02020503060305020303" pitchFamily="18" charset="0"/>
            </a:endParaRPr>
          </a:p>
        </p:txBody>
      </p:sp>
      <p:sp>
        <p:nvSpPr>
          <p:cNvPr id="2" name="TextBox 1"/>
          <p:cNvSpPr txBox="1"/>
          <p:nvPr/>
        </p:nvSpPr>
        <p:spPr>
          <a:xfrm>
            <a:off x="286204" y="4338935"/>
            <a:ext cx="4533058" cy="461665"/>
          </a:xfrm>
          <a:prstGeom prst="rect">
            <a:avLst/>
          </a:prstGeom>
          <a:noFill/>
        </p:spPr>
        <p:txBody>
          <a:bodyPr wrap="square" rtlCol="0">
            <a:spAutoFit/>
          </a:bodyPr>
          <a:lstStyle/>
          <a:p>
            <a:r>
              <a:rPr lang="en-US" sz="2400" b="1" dirty="0" smtClean="0">
                <a:latin typeface="Bell MT" panose="02020503060305020303" pitchFamily="18" charset="0"/>
              </a:rPr>
              <a:t>234 Glen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4061462"/>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1950.  Used with permission from the Crandall Historical Museum</a:t>
            </a:r>
            <a:endParaRPr lang="en-US" sz="800" i="1" dirty="0">
              <a:latin typeface="Bell MT" panose="02020503060305020303" pitchFamily="18" charset="0"/>
            </a:endParaRPr>
          </a:p>
        </p:txBody>
      </p:sp>
      <p:pic>
        <p:nvPicPr>
          <p:cNvPr id="10242" name="Picture 2" descr="https://s3.amazonaws.com/pastperfectonline/images/museum_64/020/1981020000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27603"/>
            <a:ext cx="5105400" cy="403595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3595" y="27602"/>
            <a:ext cx="2846032" cy="403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657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5029200"/>
            <a:ext cx="5330825" cy="1015663"/>
          </a:xfrm>
          <a:prstGeom prst="rect">
            <a:avLst/>
          </a:prstGeom>
          <a:noFill/>
        </p:spPr>
        <p:txBody>
          <a:bodyPr wrap="square" rtlCol="0">
            <a:spAutoFit/>
          </a:bodyPr>
          <a:lstStyle/>
          <a:p>
            <a:r>
              <a:rPr lang="en-US" sz="2000" dirty="0" smtClean="0">
                <a:latin typeface="Bell MT" panose="02020503060305020303" pitchFamily="18" charset="0"/>
              </a:rPr>
              <a:t>The </a:t>
            </a:r>
            <a:r>
              <a:rPr lang="en-US" sz="2000" dirty="0" err="1" smtClean="0">
                <a:latin typeface="Bell MT" panose="02020503060305020303" pitchFamily="18" charset="0"/>
              </a:rPr>
              <a:t>Ruliff</a:t>
            </a:r>
            <a:r>
              <a:rPr lang="en-US" sz="2000" dirty="0" smtClean="0">
                <a:latin typeface="Bell MT" panose="02020503060305020303" pitchFamily="18" charset="0"/>
              </a:rPr>
              <a:t> Hotel was built as the American Hotel with a porch on the Glen Street side.</a:t>
            </a:r>
          </a:p>
          <a:p>
            <a:endParaRPr lang="en-US" sz="2000" dirty="0">
              <a:latin typeface="Bell MT" panose="02020503060305020303" pitchFamily="18" charset="0"/>
            </a:endParaRPr>
          </a:p>
        </p:txBody>
      </p:sp>
      <p:sp>
        <p:nvSpPr>
          <p:cNvPr id="2" name="TextBox 1"/>
          <p:cNvSpPr txBox="1"/>
          <p:nvPr/>
        </p:nvSpPr>
        <p:spPr>
          <a:xfrm>
            <a:off x="76200" y="4567535"/>
            <a:ext cx="4533058" cy="461665"/>
          </a:xfrm>
          <a:prstGeom prst="rect">
            <a:avLst/>
          </a:prstGeom>
          <a:noFill/>
        </p:spPr>
        <p:txBody>
          <a:bodyPr wrap="square" rtlCol="0">
            <a:spAutoFit/>
          </a:bodyPr>
          <a:lstStyle/>
          <a:p>
            <a:r>
              <a:rPr lang="en-US" sz="2400" b="1" dirty="0" smtClean="0">
                <a:latin typeface="Bell MT" panose="02020503060305020303" pitchFamily="18" charset="0"/>
              </a:rPr>
              <a:t>228 Glen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74029" y="4865380"/>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1899.  Used with permission from the Crandall Historical Museum</a:t>
            </a:r>
            <a:endParaRPr lang="en-US" sz="800" i="1" dirty="0">
              <a:latin typeface="Bell MT" panose="02020503060305020303" pitchFamily="18" charset="0"/>
            </a:endParaRPr>
          </a:p>
        </p:txBody>
      </p:sp>
      <p:pic>
        <p:nvPicPr>
          <p:cNvPr id="9220" name="Picture 4" descr="https://s3.amazonaws.com/pastperfectonline/images/museum_64/033/2009005003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4029" y="33823"/>
            <a:ext cx="5999971" cy="483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47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975" y="4677071"/>
            <a:ext cx="8686800" cy="1938992"/>
          </a:xfrm>
          <a:prstGeom prst="rect">
            <a:avLst/>
          </a:prstGeom>
          <a:noFill/>
        </p:spPr>
        <p:txBody>
          <a:bodyPr wrap="square" rtlCol="0">
            <a:spAutoFit/>
          </a:bodyPr>
          <a:lstStyle/>
          <a:p>
            <a:r>
              <a:rPr lang="en-US" sz="2000" dirty="0" smtClean="0">
                <a:latin typeface="Bell MT" panose="02020503060305020303" pitchFamily="18" charset="0"/>
              </a:rPr>
              <a:t>When the Empire Theater opened in 1899, it was advertised as “Pleasure Palace” with banquet rooms, cardrooms, parlors, a restaurant and a ballroom in addition to the stage with 1,200 seats.  Designed by J.B. </a:t>
            </a:r>
            <a:r>
              <a:rPr lang="en-US" sz="2000" dirty="0" err="1" smtClean="0">
                <a:latin typeface="Bell MT" panose="02020503060305020303" pitchFamily="18" charset="0"/>
              </a:rPr>
              <a:t>McEphattrick</a:t>
            </a:r>
            <a:r>
              <a:rPr lang="en-US" sz="2000" dirty="0" smtClean="0">
                <a:latin typeface="Bell MT" panose="02020503060305020303" pitchFamily="18" charset="0"/>
              </a:rPr>
              <a:t> in the classical American Renaissance Revival style, it was the premier theater site in the Glens Falls region for many decades.</a:t>
            </a:r>
          </a:p>
          <a:p>
            <a:endParaRPr lang="en-US" sz="2000" dirty="0">
              <a:latin typeface="Bell MT" panose="02020503060305020303" pitchFamily="18" charset="0"/>
            </a:endParaRPr>
          </a:p>
        </p:txBody>
      </p:sp>
      <p:sp>
        <p:nvSpPr>
          <p:cNvPr id="2" name="TextBox 1"/>
          <p:cNvSpPr txBox="1"/>
          <p:nvPr/>
        </p:nvSpPr>
        <p:spPr>
          <a:xfrm>
            <a:off x="303310" y="4203073"/>
            <a:ext cx="4533058" cy="461665"/>
          </a:xfrm>
          <a:prstGeom prst="rect">
            <a:avLst/>
          </a:prstGeom>
          <a:noFill/>
        </p:spPr>
        <p:txBody>
          <a:bodyPr wrap="square" rtlCol="0">
            <a:spAutoFit/>
          </a:bodyPr>
          <a:lstStyle/>
          <a:p>
            <a:r>
              <a:rPr lang="en-US" sz="2400" b="1" dirty="0" smtClean="0">
                <a:latin typeface="Bell MT" panose="02020503060305020303" pitchFamily="18" charset="0"/>
              </a:rPr>
              <a:t>11 South Street</a:t>
            </a:r>
            <a:endParaRPr lang="en-US" sz="2400" b="1" dirty="0">
              <a:latin typeface="Bell MT" panose="02020503060305020303" pitchFamily="18" charset="0"/>
            </a:endParaRPr>
          </a:p>
        </p:txBody>
      </p:sp>
      <p:sp>
        <p:nvSpPr>
          <p:cNvPr id="3" name="AutoShape 4" descr="Related image"/>
          <p:cNvSpPr>
            <a:spLocks noChangeAspect="1" noChangeArrowheads="1"/>
          </p:cNvSpPr>
          <p:nvPr/>
        </p:nvSpPr>
        <p:spPr bwMode="auto">
          <a:xfrm>
            <a:off x="155575" y="-13335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Related image"/>
          <p:cNvSpPr>
            <a:spLocks noChangeAspect="1" noChangeArrowheads="1"/>
          </p:cNvSpPr>
          <p:nvPr/>
        </p:nvSpPr>
        <p:spPr bwMode="auto">
          <a:xfrm>
            <a:off x="307975" y="-11811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Related image"/>
          <p:cNvSpPr>
            <a:spLocks noChangeAspect="1" noChangeArrowheads="1"/>
          </p:cNvSpPr>
          <p:nvPr/>
        </p:nvSpPr>
        <p:spPr bwMode="auto">
          <a:xfrm>
            <a:off x="460375" y="-1028700"/>
            <a:ext cx="278130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4" descr="data:image/jpeg;base64,/9j/4AAQSkZJRgABAQAAAQABAAD/2wCEAAkGBxMTEhUTEhMVFRUXFxUXFxcXGBcVFxcVFhUXFxYVFxcYHSggGBolHRYXITEhJSkrLi4uFx8zODMsNygtLisBCgoKDg0OGxAQGy0mICUvLS0tLS0tLS0tLS0tLi8tLS0tLS0tLS0tKy0tLS0tLS0tLS0tLS0tLS0tLS0tLS0tLf/AABEIAOEA4QMBIgACEQEDEQH/xAAbAAABBQEBAAAAAAAAAAAAAAAEAAIDBQYBB//EAEkQAAEDAgMEBwMICQIDCQAAAAEAAhEDIQQSMQVBUWEGEyJxgZGhMrHBFCNCUmJy0fAkM0OCkqKys+EHcxU0YxYlU3STo8LD8f/EABkBAAMBAQEAAAAAAAAAAAAAAAECBAMABf/EAC8RAAICAQMDAgUDBAMAAAAAAAABAhEDEiExBEFREyIyYXGBwSMzkaHR8PFCQ7H/2gAMAwEAAhEDEQA/ANg6rpdE0a1rqnqBwUjHui6veNURqbssqplCVQpKDpXarFnwx+SsrP4KNrDvRJoGUnU1vaSMadg5akGcUQ2kk6mhYdIPCkYwFO6pdY1Cw0RlkJCmUU1tl0MuhqDpBgp6IUgoJ7GhK5IKiKV1q68J7QlsccxqlaFGHQpGGdEpxGSoypawumsauOG5SlCkqlROcuSOGvyCHVHNa3MwGTE5nAQEDtpjBUcG6BzgIuIBt3olz2EhtTLlJAIdEG+l1FtbZrWYioGwKf0WARlMbjwRi2sqXY6STxshZT3hW2GZZUjK7RbgjcFjd25bZYyaMcckW9MpEqNtRdc5SlNihJMzJIgsge0KCpT3blI56c0rVNoRqxuHbCMyShgETTqBJJ2NFIY6ih3UkeCFHVCVSYXEDLV2nTlSCkpskJ9QtAbqcKJ1NGVFC5q7UCiOmiqVJQsYjKQQkxkhr6KZ1aKKjckTGcSAtSBUhamGyZMVojqslSYaRZKbSuNqJr2oHcMdT4KM0kPi8c5jMzWhxkAyYABtJ49yl2NSbVpGria0NzEZGwxto0+kR3krGWRRdM2UNS1diOpWaDl1d9VoLj5DTxRNDY1epqBSbxdd3loPVdd0lw9IBuGp5wQSHAQwxI9reSbKmx2369X2nZWlsFrLdozJDpk2WM+pUTXH00p8IZt/ZvVPexrs3zcl7iLOIMgcN2nFY3Ym16jWfOOc8E6kklv4haipTcWOInK1hEncI3uK80w2IdSMG2kg6c7b7LPp8vvczXqcNQUNjf0Gh4kEEHerbCANACw+zdoEXpug2LmGIP55XWg2TtVlWQDDmkhwO7uO9ewsvqKjx9DxuzTApwKEwj5RrQsJKnRvF2rEklmCSUIKnAKY0khTRs4Y0pFEtprhpBLYaI6biiqTJ1Q2W6IpOSyDEJFEQh6jD4IkOUpaCEtjlS6R3JmUI59FR9Um1C6SBlNENYkGqalqlbClQjTsh3Iyo+yAquXILGOeoik5y4XcFojIkppPo8ExpUw01XHAeMsx0gHSx71QGs5zzN8uXIBuLwQYjeYWjx1drWEuEgRa176X1WRxO0ndbi3gQWU6IYBByl4yA2+8SoeqVy2fY9DpJVDddy2bRMagwYIaZLXaZSBpwUWExTHVnUWtDg2czzN3gey0iwA4mxNk/Y9I0aYynOwlrswg5SW3JtqSeJuN2+v2G1oYxtTL2y9wIjrQCcpLdXFxIMANJsdJlYRxLVubSzycbQTt6o9uHrMDoAYbxcyAfDwXn+1cVLw5wBllL2bfs2SeZ3rebbk06wuew4c7Ajw0Xn2L9qmCPap0wP4I8U/Tu9gdTHSrOBzm9oHT8NfJaLolXzNqu0lzSd94KytMkta7c0AHxJB+C0PQ2u3t0x7REx90kH3hej0u2VHmdU7xs2my60G6umSVnMNTJcOC0GBq5W3Mq7qIq7RHgntTJchSTflZSU9MotB+UJwYpMqRKms3oYWQo8ikL0g5dZw0005lNdSDl1nUEMapw0IIVV04lAKYTUCDqGE52JQdWrKKQGyZrk51WE2m6ybUYjQLGuroapUT6rLShkyQjbE5y41y69iaAmAEbk0vXC6yilccRbQMsM7iD6rFYx36RixqDToE+a2u0BNN3h71icV/zGJ/2KR/mK8/qtsv2/J6fSK8L+v4NPQJyudYF0ktGUdknsgtAc8AAD2jTFtCh+j4MPgEkGIGc2Bd7WTLbX26jW8jdGYcHqGEyGxDR2ss3NpLGZp+q2o7idUBsdzYeXlsB5jNkgOzOiDVJaDb6NNzu5d/z+wn/V9/wT427KnNrxaI0PAkeRK84rgZqB+xS4bpG/u5L0rFAkPneHceB4gH0HcvNq+lCJ/Vs0nc53D/ACsel2m18yrq98afy/sBUWnLUjTK7za6274q+/01M4szvZU+B+CpaH7Ucq3Dnz+B8FZ/6eVcuMbzzjzYVfH4keZLhnqXUtmQnuhDUqlynvqK13e5GqofKShzpLrCaAVUussg864ail0m+one5ND1A6oonVUaBqDOuTTWQLqqYayOkGoOdXTDWQRqrmdHSCwzrpSBQ7CpWvRo4KplFhpshcO3erCjVbwSSY8Qd9HihnUgi8RWlQmqFybOdApCjcEQ90qConEInPUTnrr1ESmSAzmIdLSsfi/+ZxH/AJdno4rWVz2T3KkwzmtxdR+XOeppth3sw4u1G+4Xm9Yv1V9Pyep0T/Rf1LzZezKjqTamQCWkZnZWlzZtGbO9w5SxvAQptibKFDrKmIqdXLnBoY8NJbJMl7e1F9AQg6+LqVfbeY4AZW+QTDRjl8QsXnV2kaR6aWmmwjHPpl7uqJLSDrO/X2rkLzLEUgW0czgIZqRIkPd+ZsvTsPQbBc6YaDYQN06rzvE4YOwtOs2bPq03d+bO30cfJN06d6vIOoktOi+ABlFzXPkGHdYRqQZB3iR7k7oe6MUzv/8AiU2hiC2w03g6EfBS9HWj5YzKIBIj3QrYtal9SCSemX0/B6MyvdPFVNbgnEwp3YQtsdV609B5cNZH1iSXVJLPSh7ZbZ03OocyaaikKh9Soh31Vyo5DuKKQrZIayYaiicFwFPQCdrlM0oMPThUXHWWtJkhSNagqNZENqpGMFNqKQ1ZQwelmS0NZM9yaxMD0nVVwBz3JnVzdNzbyoau06bfpzyEn3WQbSCot8EjqShdTQlXbE+wyebjHoEJU2jVNs2UfZEf5S+skaLBJlsygCYOm9ZmvWacfWptEZadMWnVsk6/ePkj8K85nS4zETJn86LP7Npl21arWwLOmSAIyNNyVHnn6je3YswQeNLfazU02mAPzdddRO9GGnSb7VUTwYC71MBVu1ttUKNJ9TI4wOzmOp7gLKRYpMseaKJcQ8im9rXADK+4Aky0yJKwWzcQfkNdv/UokAibnMDbdotfgcV1+HFTQuYQY+tBDvVYrZQ/Rq4/2j/MVthk6rxRjmgm0/Nle4xlt7V53TwRWw3AYmm4kANcwnuzCfRQ12jqmzoHC/KYQpf85I38bKzjch3aaPcXVGizfNQVSTPv/wAql2Ti3uo03O1LROvd8FYurkhehHiyBvsOk8B5pKHIknsSiZ70JWx9Nrgxz2tcRIBMEjS06rme6y3SFznbSog3AFL3uco5SqSj5K4w1RbNW+qoi5ccV0BbGRzMuLpauZVwBAruZJrU80+MDvMLm0uQpN8HWPU7KyEztHE9w+JTTiODQO+6ylmgaxwzZaNqFNfi2t1cBy1PkFU1KjjqSeW7y0UZasXm8I2jg8ss37VH0Wk8zYId+0ahMNsb2aJPqgX1IOUXdrG4Di7gPekKJguJcQJuJa0GNLfFZucn3H0RR3rMwDi4um9zJjxSKZssdZSYW5QA1oNw0NIsRBMosUmjV4/dBd74CU0TB825PHAAypminua5x3SYH8LRPqpKtX6Ia0WvA9Judw3rjrG0YHMb+fOUMaDc73NaGl5lx3mAAL+ClcUy/ilaXIbdUJ9YBpE2G+1/HgsZ0h2hnnTK0kNG5zt57h71a7fx37NpgwS4/Vb+O4LJ4qqDugCwHABGjkzc9C3TQcJ+lYd4Eqi2XHUYofZZ6VP8o3oFirupnfDh3ixHl7kBsv8AV4sfYd6VAsEqlL7FLdxj9ypeS9uWbd2kGULiHQ4cEVT3oHHO071UQ0epdHz+j0j9n4lWTHA20KqOjNWcLT/eH8xVmCr4P2ogkvcwnquaSH6xJPqYNKOUzcd6yuKq5trEfVy+lIH4rUsN1kMK7NtWq7gX+jA1Qy/eX0/JZD9l/X8GqJXWvUecLoKqlJRVsminJ0iY1E19bgPO/oojfeoa9UNMH2jYC0me/TvUkssnwVxxRityd1U8fK3uTJ4KOi137QtH2WgujvOinzN4ExxMeg/FZM1XyI9U9lMnQOPcE/rY0a0c4k+Eymuc5xuSd/5CATppEXOUcpE90BVlHGlzKYaD1jh2iQMjI1Mz2zbQWRxsD3H3Kv2CyKLDEdkNA+yPxMnyR7C1uWVINY2GMBdMkvlxJ4mbeiZiKbak9YTEWAJDRzyi080oSyhAakB4TZ7KZLhqbam4RjfJNc6OamBa0Tv3D3zyQDVDpyjmfQJYXDuqODW3JMf5UL3g3990XsrGvY+GkCbEwJAAJsdQubpWck3siLatF2HzCqIcHZWt1zj67T9WPwVdtLHCjTzC5d7PMnSEP01xtTr6YLi6WWzEmJceP5ss3icSYDiZIkU+HN4HDcAmi1JWhZKUZaWD46obgmXEy88XcO4IEstZTGomPrbtEOQ8FnsCt1bw8fRIPgDcI/ZOU/K40NOqR3ZpCptmOufBGbPrlhqxva9pHJwI/ApGjSMuCsqHLeLExO4IXaAt4qzqMBpkGbzfxsq3FHsNPEeostiaz0noawuwjPvPHr/lXQw3FU3QGt+id1R3qGlX76hKrg/aiWfxMH6tJS5SkmsBBSb2ljNgnNj8Q7h1vrUaFvn4TKZCwfQhxOIxFQfnM90+ijcv1b8IrjH9KvLZrqmHDRLz4b1CXjc0eJJ/AJYzEQC5510HE6QB5InDYHN7TgYkENEwWxLSTAm43oSk3uwxio7IqcRtM5urY5rXRJJgAA7xvKkw2FDe0Jc46vNyfzwWA25TqfKarav6wVHNPeDAjlERyW32BhzToNaTc9ozxIHwRapWdF2w5IjuCka1x0BPguswrydI8QszSyItSy80ZT2e47/KZ3cYCkbs8TrPj8AD711MGpFbWPYdwyn3IbZNT5ikeLGlXW0cG1tKoQL5HazPfr8F3o01vybD5YnIxnZBu/ICQcg8+CNbC6tyv6l50a7hpbzUrdn1N8NI4mT5NlXXWDsiHQXOEkNAGXVxD3AwTMWv3KFuL9k9kA5pBcXER7IGRpBJNzeAlbS5Yycnwivp7Mvczxlulr6kcvNEjZrZvmOmrg0dxgcI3qSliiMhiYnNDYBdq0ZnOJgbzElMdjnNyl7zIkmXhgcToSGhpgbgleWC7jrFlfYlGBA+gO/Lfld5N0sUMrXS9pLIBY0iQSR7QbYID5U2GgFhyuL5ymoS7e4l2aSJjku1MS5wLTngmXWDWk8SBA4buCznni00jWHTTTTZkum9QGrTkGCwT3ZzKz1SpmM9wA3ADQdyv+ndKH0zP0BMXgkkgHwWbatMS9iQmZrW2OqM7kNiKSkoggkHfJ/eG9R13WWlGKdoK2aO0e4e9F0dX+KG2a4SZ4AIujUGZ1rSua7jRkuDjT2deP8AUFUYkjI0CfpT3yrxzWgEWGpiZ4KjfTse93vTvYxjuzcf6e4jsOpHWc48gCPQFbEUTqvLdj4l9BzKjTDhpOhm1+IvB71tejnSmpWrtbUYzKZHYBkOiQ4ydNx71tCftoxnH3Gk+THn5JI7rxx9VxHUwaUYToztZ9Z1cue4hjdDoCARI4WCznQzGPY57WUusdUgiXBoaGzczqLrWUMPRpYR78POV9J7y8xmd2XQSB7PdzQHQHaNIYf2Wse2z3b3m0HUQALR3KNSWqTfyLnF0kl5DmYFzCKtZ2epcsaB2Wu+jAO4HfyRmEmYLiADE2lz9Xm877QOBSxtUP7TZzAgAfRkuIYTxiePHiisFlpm4Jim5reTiRJM8YU+bIpUlwUYMbhcmtwHaGwm1q7cS4tytbFaYuWACmTPEGCfsBWwotANpjNo0n2AC6CBzG/egqtdzWy0kSWtN4kFw1hNcx5u5wPGxcecEnvRj1FRSaBLpbk2mWVR7AYdGoBJym2WcwEkmLDTVRHGWtA7P2nQ6bjRtgPUoLqi0ElxMNPACYncJ3cU2nRYGBz5gNBcXOMezcmSlfUS7BXSR7sMdtAAzBjNPaLGS2IDTOY6yTdQVdoGANZYRYveXNJu6GmOAmOS7RpNsQwCRIkZTBuJBE71EWHrtI+btusXbuVknqzZqsGNdiHamKcaNXswCwgwxrRDQQ0aTZN2aH9RRbEjq2e06R7O5q5tmqTQqtaJDaRdUPAGzAOZIPg08kbsunmZRaLEsYP5RdFtuH3FioqbrwQUy5zntBDQ1wHsyfZB48/RSiid9Rx00gbuQ/MKPDEdbXDTmy1C2ebWtabHmCjtk4LrXvqvnKwmnTE2kfrHxxnsjhlPFI4s0eSMVYOMG3fmdpOZzjpv1hRUI618gHsUvC9TyRWU58pO+D3b0FUxTX4yrTZENZS03ntT3+0EFG02FzSaXkJqVu2KbQXOIJgbgNXHgJgd6mw+GNU5QQLEybRGqK6PBga+o5wzPe7eLMpksY0crOd++o8TXNKq51MxmG4TrBIvzC7SlTYiyttxRh+k+BzGuWuB6utTDu80iPe2Fl6hhp7lfPxL2/LwCO09syJNqxiDxuVnqr+y6Y0V8aS2Ip6neojoOmocxsD37k3Em2ijpntO72+4o/CsAc19Rp6se0cuYb93emk63Mo8HNm59QDBi8anSJUlHMC6RBm4PEaqyZUFNkM1lxgT2QTM33QnUqR1kOc+3ARcxp33WDzeQxkuQJ2InNMRlJHfCqibHvPqj9p4oMl5aIPZgWiRAPoquhVDmyOO9Up2gNVIsqVcFgzG43cjY/nkrzoHiT8pqzr1ZHfBp3WWoGzvBW/+npccU7f2Hyf4Y+CeDuSM5qos9K69y6oIK6rKRJuZHCY3Ls4ttfDVSTN5IcGD1TP9NGdmsQJ0JPBrWkk+cCOfJZ35QfkkSfZA8J09Ud0N2y/DtqtYGnrGgGZMATp/EvLeP2tHqerTT+RosTtwudTeGw1r22LtZFwQPBGbI2s6tXyGA0NPeXwSB6eqxNZ7s1Ns27RjdoFa7Nr5MzgYMu/pAQ9GNDPPNG02g5rWUpN31WtaOOUFzne4eKMwGFFSq7NOWm0EDjUfMH91o/nlYaltHNUoCoZyOqPk7+xYHxW+2KQWudEy9u6bdUwx6rBwo2lkeltMA2nim0cPXe+CWsIYL3c45QfCVxrA/qmOu1zmZhGoDS/KeIOWFW9Mo+S1eZaPOo1XOCHzlEcCT5U3D4rONOjWdpN32DtrkFzTfQ7omCs5Tx7qmPrAiGspUmgTMCJ95Kv9pP7TNPZPqe5ZbZp/TsXybSH8oTLloSCuMWG7beWbOxjh9JwbM7gKbQIjv81aYQlop5bEMZBH3BoqXpVU/wC68Rzq/wD2D8Fc0j2W/dZ/SE2TaCEw75JFF0RBIruJn55+q1exKXzLbuu6obGNXvO5ZTodPV1OdZ/HitTslo6pnMv/AKnILdsOfaKBMSDndyJ1We2Y39OxX3aXuC0OJHbduufis9sofpuLI3Cj7lmnyUJbI12xHDqR95+7/quQ21b1J5DdyKJ2J+pb95/91yG2qe35e5PPgmw/uM89rNvj/vj+8qCrTlrhxBC0NXXHffH95UBKogxcpXYXCFjwSREQdVqMNQAaYIc0zc2gEQ6eSqA4JrsU5lxzBBuIIvITZE5E9UtmX3VtcBlBgBokzeOB3jy1Ta5OVoE7x3QRJ7rlNwxBaXAAgwQACwiLRPLWOYXaVQtYDFzJEyCLnQHUXlSVuZb2kVu0mzrxCALA0QAArDGP3nkgq50nerYXRtNKzmHNndysugOJa3FOaTBfLZ74I77gKvokQe4rnREgY+jOmdvqQFpB07M8iuNHrXUc0ld/Iaf1ikrda8kOl+P6nhWJdGGA5tTdl/A/n1U+26YpsDA7Ndt5B3KDBN79PwURawou+dbfRp+CtKBAa7vN/GFUurB9eGiGtaBzPMwjcORlN5ud/MpRm7S+pE8jrmTMQZ8wvQOhe18xfSdqXOc08g0Nj0XnlbFh9ewgMaGgeUm3erPZ+LFN2cOAcCd4nuullBMbXt9zTdLWE4U21qUh51AfcrvB/r6c2tU/paPisv032kXUcOxohpfnsZkgj8VpMNiGNrUy9wb2KsSdTNPRRqNJfctnJuMgzGdp1NouS0Ad8rMbNZGMxsxY02+IbB9y01XGgubUpOa6AIOoBvPvWN6F1C/EYpxvME8zmKKXxAg2lFFh0svsur/uk8v1xV7haeZusBrASeADQs70vx1M7Nqsa7tCsQRBt8+TE6K32niXNw1TI4tmiZjeMqafwqzPFalNoquhh+ZdeR1r/eFqdju+ZpW3HfGub8Vkegn6l3OoT6BXuy9uU20aYh5js2A9qSDEkcCgl72hs28IhmGwxqViyDcunuCy+zKjTj8YGzq0C+uQlpPuKvXvzOkSMxngYO6yxnRE/pdbuf8A3EkfhkbO1KJ6FsYu6lsR7T/7jlOym0vc6oGmA2JMDmY32UGxf1LfvO/uOUW0P1nh8E8qVNk2NOU5Jf5uYnY9NtepjWloJfTc9kWEsdn9VmKtMZ8o0Jkd2qtejQmpUE/sqvj2CqamO0d3YdB4HITuVMWroScWlZaVMO11LstjKJHGOaosWbLQ7BfmpgEh0AtkTcbtVnMU4XT0YxZo6GJzUczSYDGt9k5pgTI39/JTMxDsgPZloJdJFtIgR7WqodiY9zSASS0NMA3DSdSBuRjzkIDrktL5FpL+1J3nhygKV4twKDbHVmknwn8zvQW0Ww4TwB8OKnr1ssGYuPfEJbXgNYeTh7iFRBbByr3IApO/PJd2aMuLolsCXNgnScw1UWFfrzCFw2LNOq10+y4Eb4PJOkB8pnt3X1Prt/gKSov+3P8A0j6Lql1ZvP8AUsrp/C/g8zZhHmmLtDpBOZw531Thg8sPNRpcDoJM8uC7ingUmxHsj8UFgqeeo1rdTxsBHNWtECZa4Q/PVD3KWhs5rX585JlxjLGvOeadgcA/O82jNx71ZMwLuXmk3HTi+5VYQTXqfngiTs0ZpkzmzaDyUODwTxVqezrxVs3CPHDzCDtBTi+WFbaaH08G0HQuB5dtuqu9vbWw1J7Hkue5gMBhGXtRq7jAWH2pXcRlDrf5uVU5B9Z1tTMDyWCx3TGl1FppHqnRna2Hr0y2iXA04lj/AGtPa4FttRzVB0Zx7aDcVWfoMoAGrnOcYaPW6xGBx9TDV2V6d43XgtNix3JWz8YxzhY5QGgXjTUnvJd5ovFTfzNYZrivKLXaW1adXCVWZXNqGqyp7QLXB78zoETInitxtdv6JVndSd7gF5XtF7Y7Ii9hmkar0/F4ltfAGo0iKlMgXiHSGlpE7jKXMtkNiklqsB6CUx1B/wBx3uCsm4Gk3stp2aSRLzqZv6lUvR3G0sNT6uo8C7nFwu2LD0WkwzDVbnpEPad4giR8VhKTUm4msHjnFJvgVBotPH0mwWO6JNBxdc8n/wBxbilgasjsHXl+Kx3RDA1DicQQwmMwJjQl9h6FCF6ZbGkpR1Lc1tGsGtytEAGwzPtJn63NNc7M6eXEnTvJK63A1fqHyXfklQasKXVJ7MZLHF2q/k8+6NR1tT/aq/0FUNR3b/dd/bctB0Uou66p2SYpVd2nZKz9VpzTlMZSJ72kK2C938EmWS0/yWPRUwz94/is48281c9Ha+UEPIbcxutConnsid4W9Eqe4VgX776Qr3aZgUZ/8MWET4wdPwKz+BmOVtVebQf2aDbTkB0v9L0SNbjL6kFbK4QZ3HcdCDxS2075tneVDXkaCb+Si2hVmmBqQ821MZU8ULJ7kOELRv8AGCgKoh8cx70RRcRFiosXSOcmCRIvwPNcCy2+VHiuqr67l6pJNJpqNTiOixeAMr2ACLOBFtLEKPA9Dn0352u5XA38wVM3btfe4eQUjekFb7B8PwKn1Z/KJdTCsNsiu2bsMmbgqZmzqs9ot5RKFb0jqjVjD3Zh8VIzpJ9Zh8D+ISvJ1C8AHYfY72uc6R2jJB7+Mqm6Q7WNKp1DQHOMSbwCd3xV/S6RU5uHjyPuWK2vTc/EOqBpIl1xv1iy0xTySdT4CgetiDy/PBDPxTh5JVBU+q7yXGsi7gd6pVDojFd28D/9RbMUQBLjyUbah3tiN0eqlodogOsBqYnwHNHYNidiM1g6eV0czpE4MyFgIFt9vHigjQaHHLOgvfQn38V2rTbHZk30LSD3hK4p8nckhxuGJ7dOoJ4Pn3q02P0uZhXipRbVMRLXOlrh9Uzcd4Wce37JnuXRUIMhk8iLeqGiL/2ce+bE6b4WvQp1SW0nOnMxxktcHZSJtI3zGio+iFcMxVZ1RzWscHR2rE55ERrqV5OzaFQTAjeIixVxsTbz6bwXNzggyHQb7oSSjSekbUe6U8fQP7an/EpW4ui4jLVpm8e2NQea8uwnSMPMdQ0eE/BWlDaU3FD/ANv/AApdclyjtaAuiJc3FVRcNcysCSIaYa4tEnms3jsE8UGkMqEueQQGOkZYgwBot83aNXdhyR3R70XQx1U60HD96n8XBarNfb/05UeY7O2Q8kDI6TxBHqVLtzo+7D1MlnggODgDBBlesUnZtWub35T/AEuKkFPv8k3qSsbSjxIYB4FmOjk10e5T7bw9X5lzGOtSE9lxjtOtEfmV7SG8j+fBQYW76oy+yWeRYCPcU3qvwdoPG6OGfUiWltmmSCDYm11dYbByQ1rSToABJPovT3Bo1DfGFG6tSGppjxag8rZyx+DMbN6K5x8/2WxOURm5SfokcCFlukfRzqHmJNNx7LtdNx5helux1EfTZ4X9wTXbRocc37hPvCRTkndmnpuuGeM/8Pf9ZJeyf8Ro/VP/AKaSf1WD0JeDx4rtJJJcRdiYKY/nySSXHEL9VxuiSS4UiTXrqSKGQwalPOiSSYYc72HeCGqpJJnwgkG9G4XVJJcgl9hNAraikkiAkcmFJJMPEauhJJEYssGrVmiSSxmPE7U0Wbf+uf8Aue5ySSQ2gPckFxJSS+I9LsWOF9nwVZtJJJUQJchUpJJLU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450702" y="4433231"/>
            <a:ext cx="4693298" cy="215444"/>
          </a:xfrm>
          <a:prstGeom prst="rect">
            <a:avLst/>
          </a:prstGeom>
          <a:noFill/>
        </p:spPr>
        <p:txBody>
          <a:bodyPr wrap="square" rtlCol="0">
            <a:spAutoFit/>
          </a:bodyPr>
          <a:lstStyle/>
          <a:p>
            <a:pPr algn="r"/>
            <a:r>
              <a:rPr lang="en-US" sz="800" i="1" dirty="0" smtClean="0">
                <a:latin typeface="Bell MT" panose="02020503060305020303" pitchFamily="18" charset="0"/>
              </a:rPr>
              <a:t>Photo: 1900.  Used with permission from the Crandall Historical Museum</a:t>
            </a:r>
            <a:endParaRPr lang="en-US" sz="800" i="1" dirty="0">
              <a:latin typeface="Bell MT" panose="02020503060305020303" pitchFamily="18" charset="0"/>
            </a:endParaRPr>
          </a:p>
        </p:txBody>
      </p:sp>
      <p:pic>
        <p:nvPicPr>
          <p:cNvPr id="8194" name="Picture 2" descr="https://s3.amazonaws.com/pastperfectonline/images/museum_64/026/198904600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1491" y="0"/>
            <a:ext cx="5602509" cy="442893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434" y="160337"/>
            <a:ext cx="2819400" cy="392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161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
        <p:cNvGrpSpPr/>
        <p:nvPr/>
      </p:nvGrpSpPr>
      <p:grpSpPr>
        <a:xfrm>
          <a:off x="0" y="0"/>
          <a:ext cx="0" cy="0"/>
          <a:chOff x="0" y="0"/>
          <a:chExt cx="0" cy="0"/>
        </a:xfrm>
      </p:grpSpPr>
      <p:sp>
        <p:nvSpPr>
          <p:cNvPr id="4" name="TextBox 3"/>
          <p:cNvSpPr txBox="1"/>
          <p:nvPr/>
        </p:nvSpPr>
        <p:spPr>
          <a:xfrm>
            <a:off x="143069" y="1693154"/>
            <a:ext cx="9144000" cy="5139869"/>
          </a:xfrm>
          <a:prstGeom prst="rect">
            <a:avLst/>
          </a:prstGeom>
          <a:noFill/>
        </p:spPr>
        <p:txBody>
          <a:bodyPr wrap="square" rtlCol="0">
            <a:spAutoFit/>
          </a:bodyPr>
          <a:lstStyle/>
          <a:p>
            <a:r>
              <a:rPr lang="en-US" dirty="0" smtClean="0">
                <a:solidFill>
                  <a:schemeClr val="bg1"/>
                </a:solidFill>
                <a:latin typeface="+mj-lt"/>
              </a:rPr>
              <a:t>The settlement of “Chester Four Corners” began in the early </a:t>
            </a:r>
            <a:br>
              <a:rPr lang="en-US" dirty="0" smtClean="0">
                <a:solidFill>
                  <a:schemeClr val="bg1"/>
                </a:solidFill>
                <a:latin typeface="+mj-lt"/>
              </a:rPr>
            </a:br>
            <a:r>
              <a:rPr lang="en-US" dirty="0" smtClean="0">
                <a:solidFill>
                  <a:schemeClr val="bg1"/>
                </a:solidFill>
                <a:latin typeface="+mj-lt"/>
              </a:rPr>
              <a:t>1800s as a way station on the stage route from Albany to Montreal, </a:t>
            </a:r>
            <a:br>
              <a:rPr lang="en-US" dirty="0" smtClean="0">
                <a:solidFill>
                  <a:schemeClr val="bg1"/>
                </a:solidFill>
                <a:latin typeface="+mj-lt"/>
              </a:rPr>
            </a:br>
            <a:r>
              <a:rPr lang="en-US" dirty="0" smtClean="0">
                <a:solidFill>
                  <a:schemeClr val="bg1"/>
                </a:solidFill>
                <a:latin typeface="+mj-lt"/>
              </a:rPr>
              <a:t>which is now US Route 9/Main Street. It was named Chestertown </a:t>
            </a:r>
            <a:br>
              <a:rPr lang="en-US" dirty="0" smtClean="0">
                <a:solidFill>
                  <a:schemeClr val="bg1"/>
                </a:solidFill>
                <a:latin typeface="+mj-lt"/>
              </a:rPr>
            </a:br>
            <a:r>
              <a:rPr lang="en-US" dirty="0" smtClean="0">
                <a:solidFill>
                  <a:schemeClr val="bg1"/>
                </a:solidFill>
                <a:latin typeface="+mj-lt"/>
              </a:rPr>
              <a:t>with the opening of the first post office in 1809.  Lumbering and </a:t>
            </a:r>
            <a:br>
              <a:rPr lang="en-US" dirty="0" smtClean="0">
                <a:solidFill>
                  <a:schemeClr val="bg1"/>
                </a:solidFill>
                <a:latin typeface="+mj-lt"/>
              </a:rPr>
            </a:br>
            <a:r>
              <a:rPr lang="en-US" dirty="0" smtClean="0">
                <a:solidFill>
                  <a:schemeClr val="bg1"/>
                </a:solidFill>
                <a:latin typeface="+mj-lt"/>
              </a:rPr>
              <a:t>farming were the earliest occupations in the area, and by mid-</a:t>
            </a:r>
            <a:br>
              <a:rPr lang="en-US" dirty="0" smtClean="0">
                <a:solidFill>
                  <a:schemeClr val="bg1"/>
                </a:solidFill>
                <a:latin typeface="+mj-lt"/>
              </a:rPr>
            </a:br>
            <a:r>
              <a:rPr lang="en-US" dirty="0" smtClean="0">
                <a:solidFill>
                  <a:schemeClr val="bg1"/>
                </a:solidFill>
                <a:latin typeface="+mj-lt"/>
              </a:rPr>
              <a:t>1800s, Chestertown was the center for the tanning industry in the </a:t>
            </a:r>
            <a:br>
              <a:rPr lang="en-US" dirty="0" smtClean="0">
                <a:solidFill>
                  <a:schemeClr val="bg1"/>
                </a:solidFill>
                <a:latin typeface="+mj-lt"/>
              </a:rPr>
            </a:br>
            <a:r>
              <a:rPr lang="en-US" dirty="0" smtClean="0">
                <a:solidFill>
                  <a:schemeClr val="bg1"/>
                </a:solidFill>
                <a:latin typeface="+mj-lt"/>
              </a:rPr>
              <a:t>area.  Chestertown’s Faxon Tannery (1849-98) was the longest run-</a:t>
            </a:r>
            <a:br>
              <a:rPr lang="en-US" dirty="0" smtClean="0">
                <a:solidFill>
                  <a:schemeClr val="bg1"/>
                </a:solidFill>
                <a:latin typeface="+mj-lt"/>
              </a:rPr>
            </a:br>
            <a:r>
              <a:rPr lang="en-US" dirty="0" err="1" smtClean="0">
                <a:solidFill>
                  <a:schemeClr val="bg1"/>
                </a:solidFill>
                <a:latin typeface="+mj-lt"/>
              </a:rPr>
              <a:t>ning</a:t>
            </a:r>
            <a:r>
              <a:rPr lang="en-US" dirty="0" smtClean="0">
                <a:solidFill>
                  <a:schemeClr val="bg1"/>
                </a:solidFill>
                <a:latin typeface="+mj-lt"/>
              </a:rPr>
              <a:t> tannery in the Adirondacks.  From its mid-1800s economic </a:t>
            </a:r>
            <a:br>
              <a:rPr lang="en-US" dirty="0" smtClean="0">
                <a:solidFill>
                  <a:schemeClr val="bg1"/>
                </a:solidFill>
                <a:latin typeface="+mj-lt"/>
              </a:rPr>
            </a:br>
            <a:r>
              <a:rPr lang="en-US" dirty="0" smtClean="0">
                <a:solidFill>
                  <a:schemeClr val="bg1"/>
                </a:solidFill>
                <a:latin typeface="+mj-lt"/>
              </a:rPr>
              <a:t>boom, Chestertown still retains one of its historic hotels as well as </a:t>
            </a:r>
            <a:br>
              <a:rPr lang="en-US" dirty="0" smtClean="0">
                <a:solidFill>
                  <a:schemeClr val="bg1"/>
                </a:solidFill>
                <a:latin typeface="+mj-lt"/>
              </a:rPr>
            </a:br>
            <a:r>
              <a:rPr lang="en-US" dirty="0" smtClean="0">
                <a:solidFill>
                  <a:schemeClr val="bg1"/>
                </a:solidFill>
                <a:latin typeface="+mj-lt"/>
              </a:rPr>
              <a:t>an impressive heritage of Greek Revival buildings for the interior of the Adirondacks, even considering that a number are altered. Adding tourism to the economy, the town prospered in the late 1800s and early 1900s with buildings on Main Street approaching the scale of an urban center.  Notable buildings of that era, in Romantic and Neoclassical architectural styles, mix comfortably with the earlier buildings to form an architecturally diverse, yet physically cohesive, community, of which the “four corners” is still the focus.</a:t>
            </a:r>
            <a:br>
              <a:rPr lang="en-US" dirty="0" smtClean="0">
                <a:solidFill>
                  <a:schemeClr val="bg1"/>
                </a:solidFill>
                <a:latin typeface="+mj-lt"/>
              </a:rPr>
            </a:br>
            <a:endParaRPr lang="en-US" dirty="0" smtClean="0">
              <a:solidFill>
                <a:schemeClr val="bg1"/>
              </a:solidFill>
              <a:latin typeface="+mj-lt"/>
            </a:endParaRPr>
          </a:p>
          <a:p>
            <a:r>
              <a:rPr lang="en-US" sz="1000" i="1" dirty="0" smtClean="0">
                <a:latin typeface="Bell MT" panose="02020503060305020303" pitchFamily="18" charset="0"/>
              </a:rPr>
              <a:t>Historic and architectural information courtesy of </a:t>
            </a:r>
            <a:r>
              <a:rPr lang="en-US" sz="1000" i="1" u="sng" dirty="0" smtClean="0">
                <a:latin typeface="Bell MT" panose="02020503060305020303" pitchFamily="18" charset="0"/>
              </a:rPr>
              <a:t>The Adirondack Architecture Guide, South-Central Region</a:t>
            </a:r>
            <a:r>
              <a:rPr lang="en-US" sz="1000" i="1" dirty="0" smtClean="0">
                <a:latin typeface="Bell MT" panose="02020503060305020303" pitchFamily="18" charset="0"/>
              </a:rPr>
              <a:t>, by Janet A. Null. Copyright 2017 Janet A. Null.  Used by permission of </a:t>
            </a:r>
            <a:br>
              <a:rPr lang="en-US" sz="1000" i="1" dirty="0" smtClean="0">
                <a:latin typeface="Bell MT" panose="02020503060305020303" pitchFamily="18" charset="0"/>
              </a:rPr>
            </a:br>
            <a:r>
              <a:rPr lang="en-US" sz="1000" i="1" dirty="0" smtClean="0">
                <a:latin typeface="Bell MT" panose="02020503060305020303" pitchFamily="18" charset="0"/>
              </a:rPr>
              <a:t>State University of New York Press.  All Rights Reserved.  http://www.sunypress.edu/p-6490-the-adirondack-architecture-gui.aspx</a:t>
            </a:r>
          </a:p>
          <a:p>
            <a:endParaRPr lang="en-US" sz="1000" i="1" dirty="0">
              <a:latin typeface="Bell MT" panose="02020503060305020303" pitchFamily="18" charset="0"/>
            </a:endParaRPr>
          </a:p>
          <a:p>
            <a:r>
              <a:rPr lang="en-US" sz="1000" i="1" dirty="0" smtClean="0">
                <a:latin typeface="Bell MT" panose="02020503060305020303" pitchFamily="18" charset="0"/>
              </a:rPr>
              <a:t>For more information and downloads from </a:t>
            </a:r>
            <a:r>
              <a:rPr lang="en-US" sz="1000" i="1" u="sng" dirty="0" smtClean="0">
                <a:latin typeface="Bell MT" panose="02020503060305020303" pitchFamily="18" charset="0"/>
              </a:rPr>
              <a:t>The Adirondack Architecture Guide</a:t>
            </a:r>
            <a:r>
              <a:rPr lang="en-US" sz="1000" i="1" dirty="0" smtClean="0">
                <a:latin typeface="Bell MT" panose="02020503060305020303" pitchFamily="18" charset="0"/>
              </a:rPr>
              <a:t>, also visit www.adirondackarchitectureguide.com</a:t>
            </a:r>
            <a:endParaRPr lang="en-US" sz="1000" i="1" dirty="0">
              <a:latin typeface="Bell MT" panose="02020503060305020303" pitchFamily="18" charset="0"/>
            </a:endParaRPr>
          </a:p>
        </p:txBody>
      </p:sp>
      <p:sp>
        <p:nvSpPr>
          <p:cNvPr id="2" name="TextBox 1"/>
          <p:cNvSpPr txBox="1"/>
          <p:nvPr/>
        </p:nvSpPr>
        <p:spPr>
          <a:xfrm>
            <a:off x="143069" y="152400"/>
            <a:ext cx="4033935" cy="707886"/>
          </a:xfrm>
          <a:prstGeom prst="rect">
            <a:avLst/>
          </a:prstGeom>
          <a:noFill/>
        </p:spPr>
        <p:txBody>
          <a:bodyPr wrap="square" rtlCol="0">
            <a:spAutoFit/>
          </a:bodyPr>
          <a:lstStyle/>
          <a:p>
            <a:r>
              <a:rPr lang="en-US" sz="4000" b="1" dirty="0" smtClean="0">
                <a:solidFill>
                  <a:schemeClr val="bg1"/>
                </a:solidFill>
                <a:latin typeface="+mj-lt"/>
              </a:rPr>
              <a:t>About the Tour</a:t>
            </a:r>
            <a:endParaRPr lang="en-US" sz="4000" b="1" dirty="0">
              <a:solidFill>
                <a:schemeClr val="bg1"/>
              </a:solidFill>
              <a:latin typeface="+mj-lt"/>
            </a:endParaRPr>
          </a:p>
        </p:txBody>
      </p:sp>
      <p:sp>
        <p:nvSpPr>
          <p:cNvPr id="8" name="TextBox 7"/>
          <p:cNvSpPr txBox="1"/>
          <p:nvPr/>
        </p:nvSpPr>
        <p:spPr>
          <a:xfrm>
            <a:off x="153955" y="762000"/>
            <a:ext cx="6019800" cy="830997"/>
          </a:xfrm>
          <a:prstGeom prst="rect">
            <a:avLst/>
          </a:prstGeom>
          <a:noFill/>
        </p:spPr>
        <p:txBody>
          <a:bodyPr wrap="square" rtlCol="0">
            <a:spAutoFit/>
          </a:bodyPr>
          <a:lstStyle/>
          <a:p>
            <a:r>
              <a:rPr lang="en-US" sz="2400" b="1" dirty="0" smtClean="0">
                <a:solidFill>
                  <a:schemeClr val="bg1"/>
                </a:solidFill>
                <a:latin typeface="+mj-lt"/>
              </a:rPr>
              <a:t>Length:</a:t>
            </a:r>
            <a:r>
              <a:rPr lang="en-US" sz="2400" b="1" dirty="0" smtClean="0">
                <a:latin typeface="+mj-lt"/>
              </a:rPr>
              <a:t> </a:t>
            </a:r>
            <a:r>
              <a:rPr lang="en-US" sz="2400" b="1" dirty="0" smtClean="0">
                <a:solidFill>
                  <a:schemeClr val="accent6">
                    <a:lumMod val="50000"/>
                  </a:schemeClr>
                </a:solidFill>
                <a:latin typeface="+mj-lt"/>
              </a:rPr>
              <a:t>3.2 miles</a:t>
            </a:r>
          </a:p>
          <a:p>
            <a:r>
              <a:rPr lang="en-US" sz="2400" b="1" dirty="0" smtClean="0">
                <a:solidFill>
                  <a:schemeClr val="bg1"/>
                </a:solidFill>
                <a:latin typeface="+mj-lt"/>
              </a:rPr>
              <a:t>Time to Complete: </a:t>
            </a:r>
            <a:r>
              <a:rPr lang="en-US" sz="2400" b="1" dirty="0" smtClean="0">
                <a:solidFill>
                  <a:schemeClr val="accent6">
                    <a:lumMod val="50000"/>
                  </a:schemeClr>
                </a:solidFill>
                <a:latin typeface="+mj-lt"/>
              </a:rPr>
              <a:t>1-2 hours</a:t>
            </a:r>
            <a:endParaRPr lang="en-US" sz="2400" b="1" dirty="0">
              <a:solidFill>
                <a:schemeClr val="accent6">
                  <a:lumMod val="50000"/>
                </a:schemeClr>
              </a:solidFill>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152400"/>
            <a:ext cx="2344200" cy="4033190"/>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228600" y="1666879"/>
            <a:ext cx="5713445" cy="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83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1" y="3480155"/>
            <a:ext cx="4225212" cy="707886"/>
          </a:xfrm>
          <a:prstGeom prst="rect">
            <a:avLst/>
          </a:prstGeom>
          <a:noFill/>
        </p:spPr>
        <p:txBody>
          <a:bodyPr wrap="square" rtlCol="0">
            <a:spAutoFit/>
          </a:bodyPr>
          <a:lstStyle/>
          <a:p>
            <a:r>
              <a:rPr lang="en-US" sz="2000" dirty="0" smtClean="0">
                <a:latin typeface="Bell MT" panose="02020503060305020303" pitchFamily="18" charset="0"/>
              </a:rPr>
              <a:t>Tours of the Chapman Museum’s historic DeLong House introduce</a:t>
            </a:r>
            <a:endParaRPr lang="en-US" sz="2000" dirty="0">
              <a:latin typeface="Bell MT" panose="02020503060305020303" pitchFamily="18" charset="0"/>
            </a:endParaRPr>
          </a:p>
        </p:txBody>
      </p:sp>
      <p:sp>
        <p:nvSpPr>
          <p:cNvPr id="2" name="TextBox 1"/>
          <p:cNvSpPr txBox="1"/>
          <p:nvPr/>
        </p:nvSpPr>
        <p:spPr>
          <a:xfrm>
            <a:off x="76201" y="3146641"/>
            <a:ext cx="2971800" cy="461665"/>
          </a:xfrm>
          <a:prstGeom prst="rect">
            <a:avLst/>
          </a:prstGeom>
          <a:noFill/>
        </p:spPr>
        <p:txBody>
          <a:bodyPr wrap="square" rtlCol="0">
            <a:spAutoFit/>
          </a:bodyPr>
          <a:lstStyle/>
          <a:p>
            <a:r>
              <a:rPr lang="en-US" sz="2400" b="1" dirty="0" smtClean="0">
                <a:latin typeface="Bell MT" panose="02020503060305020303" pitchFamily="18" charset="0"/>
              </a:rPr>
              <a:t>348 Glen Street</a:t>
            </a:r>
            <a:endParaRPr lang="en-US" sz="2400" b="1" dirty="0">
              <a:latin typeface="Bell MT" panose="02020503060305020303" pitchFamily="18" charset="0"/>
            </a:endParaRPr>
          </a:p>
        </p:txBody>
      </p:sp>
      <p:sp>
        <p:nvSpPr>
          <p:cNvPr id="3" name="TextBox 2"/>
          <p:cNvSpPr txBox="1"/>
          <p:nvPr/>
        </p:nvSpPr>
        <p:spPr>
          <a:xfrm>
            <a:off x="5887616" y="3941820"/>
            <a:ext cx="327660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 Chapman Museum</a:t>
            </a:r>
            <a:endParaRPr lang="en-US" sz="800" i="1" dirty="0">
              <a:latin typeface="Bell MT" panose="02020503060305020303" pitchFamily="18" charset="0"/>
            </a:endParaRPr>
          </a:p>
        </p:txBody>
      </p:sp>
      <p:pic>
        <p:nvPicPr>
          <p:cNvPr id="1026" name="Picture 2" descr="DeLong-Hou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399" y="0"/>
            <a:ext cx="5186265" cy="39418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upload.wikimedia.org/wikipedia/commons/5/58/Chapman_Historical_Museum_Glens_Falls_NY.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372"/>
          <a:stretch/>
        </p:blipFill>
        <p:spPr bwMode="auto">
          <a:xfrm>
            <a:off x="0" y="-6220"/>
            <a:ext cx="3962399" cy="31404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2" y="4049542"/>
            <a:ext cx="8991598" cy="1938992"/>
          </a:xfrm>
          <a:prstGeom prst="rect">
            <a:avLst/>
          </a:prstGeom>
          <a:noFill/>
        </p:spPr>
        <p:txBody>
          <a:bodyPr wrap="square" rtlCol="0">
            <a:spAutoFit/>
          </a:bodyPr>
          <a:lstStyle/>
          <a:p>
            <a:r>
              <a:rPr lang="en-US" sz="2000" dirty="0" smtClean="0">
                <a:latin typeface="Bell MT" panose="02020503060305020303" pitchFamily="18" charset="0"/>
              </a:rPr>
              <a:t>visitors to domestic life in the late 19</a:t>
            </a:r>
            <a:r>
              <a:rPr lang="en-US" sz="2000" baseline="30000" dirty="0" smtClean="0">
                <a:latin typeface="Bell MT" panose="02020503060305020303" pitchFamily="18" charset="0"/>
              </a:rPr>
              <a:t>th</a:t>
            </a:r>
            <a:r>
              <a:rPr lang="en-US" sz="2000" dirty="0" smtClean="0">
                <a:latin typeface="Bell MT" panose="02020503060305020303" pitchFamily="18" charset="0"/>
              </a:rPr>
              <a:t> century.  First built as a small wood frame house, the building was purchased in the 1860’s by hardware merchant </a:t>
            </a:r>
            <a:r>
              <a:rPr lang="en-US" sz="2000" dirty="0" err="1" smtClean="0">
                <a:latin typeface="Bell MT" panose="02020503060305020303" pitchFamily="18" charset="0"/>
              </a:rPr>
              <a:t>Zopher</a:t>
            </a:r>
            <a:r>
              <a:rPr lang="en-US" sz="2000" dirty="0" smtClean="0">
                <a:latin typeface="Bell MT" panose="02020503060305020303" pitchFamily="18" charset="0"/>
              </a:rPr>
              <a:t> DeLong and expanded and remodeled in 1867 in Second Empire style.</a:t>
            </a:r>
          </a:p>
          <a:p>
            <a:r>
              <a:rPr lang="en-US" sz="2000" dirty="0" smtClean="0">
                <a:latin typeface="Bell MT" panose="02020503060305020303" pitchFamily="18" charset="0"/>
              </a:rPr>
              <a:t>The museum also features changing exhibits about local history and 19</a:t>
            </a:r>
            <a:r>
              <a:rPr lang="en-US" sz="2000" baseline="30000" dirty="0" smtClean="0">
                <a:latin typeface="Bell MT" panose="02020503060305020303" pitchFamily="18" charset="0"/>
              </a:rPr>
              <a:t>th</a:t>
            </a:r>
            <a:r>
              <a:rPr lang="en-US" sz="2000" dirty="0" smtClean="0">
                <a:latin typeface="Bell MT" panose="02020503060305020303" pitchFamily="18" charset="0"/>
              </a:rPr>
              <a:t> century photographer, Seneca Ray Stoddard.  Reproductions of his photos can be purchased in the gift shop, along with regional books and prints.  </a:t>
            </a:r>
            <a:endParaRPr lang="en-US" sz="2000" dirty="0">
              <a:latin typeface="Bell MT" panose="02020503060305020303" pitchFamily="18" charset="0"/>
            </a:endParaRPr>
          </a:p>
        </p:txBody>
      </p:sp>
    </p:spTree>
    <p:extLst>
      <p:ext uri="{BB962C8B-B14F-4D97-AF65-F5344CB8AC3E}">
        <p14:creationId xmlns:p14="http://schemas.microsoft.com/office/powerpoint/2010/main" val="407337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78423"/>
            <a:ext cx="2971800" cy="461665"/>
          </a:xfrm>
          <a:prstGeom prst="rect">
            <a:avLst/>
          </a:prstGeom>
          <a:noFill/>
        </p:spPr>
        <p:txBody>
          <a:bodyPr wrap="square" rtlCol="0">
            <a:spAutoFit/>
          </a:bodyPr>
          <a:lstStyle/>
          <a:p>
            <a:r>
              <a:rPr lang="en-US" sz="2400" b="1" dirty="0" smtClean="0">
                <a:latin typeface="Bell MT" panose="02020503060305020303" pitchFamily="18" charset="0"/>
              </a:rPr>
              <a:t>296 Glen Street</a:t>
            </a:r>
            <a:endParaRPr lang="en-US" sz="2400" b="1" dirty="0">
              <a:latin typeface="Bell MT" panose="02020503060305020303" pitchFamily="18" charset="0"/>
            </a:endParaRPr>
          </a:p>
        </p:txBody>
      </p:sp>
      <p:sp>
        <p:nvSpPr>
          <p:cNvPr id="5" name="TextBox 4"/>
          <p:cNvSpPr txBox="1"/>
          <p:nvPr/>
        </p:nvSpPr>
        <p:spPr>
          <a:xfrm>
            <a:off x="0" y="4414734"/>
            <a:ext cx="9144000" cy="1323439"/>
          </a:xfrm>
          <a:prstGeom prst="rect">
            <a:avLst/>
          </a:prstGeom>
          <a:noFill/>
        </p:spPr>
        <p:txBody>
          <a:bodyPr wrap="square" rtlCol="0">
            <a:spAutoFit/>
          </a:bodyPr>
          <a:lstStyle/>
          <a:p>
            <a:r>
              <a:rPr lang="en-US" sz="2000" dirty="0" smtClean="0">
                <a:latin typeface="Bell MT" panose="02020503060305020303" pitchFamily="18" charset="0"/>
              </a:rPr>
              <a:t>The Victorian Gothic Revival Church of the Messiah was designed by John W. Summers and built during 1854-1865.  Note some of the stained glass windows by Louis C. Tiffany.  The Gothic Revival style is distinguished by its arched windows that seem to “point to heaven”.</a:t>
            </a:r>
            <a:endParaRPr lang="en-US" sz="2000" dirty="0">
              <a:latin typeface="Bell MT" panose="02020503060305020303" pitchFamily="18" charset="0"/>
            </a:endParaRPr>
          </a:p>
        </p:txBody>
      </p:sp>
      <p:sp>
        <p:nvSpPr>
          <p:cNvPr id="10" name="TextBox 9"/>
          <p:cNvSpPr txBox="1"/>
          <p:nvPr/>
        </p:nvSpPr>
        <p:spPr>
          <a:xfrm>
            <a:off x="2419350" y="3810000"/>
            <a:ext cx="327660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 Tom Watkins</a:t>
            </a:r>
            <a:endParaRPr lang="en-US" sz="800" i="1" dirty="0">
              <a:latin typeface="Bell MT" panose="02020503060305020303" pitchFamily="18" charset="0"/>
            </a:endParaRPr>
          </a:p>
        </p:txBody>
      </p:sp>
      <p:sp>
        <p:nvSpPr>
          <p:cNvPr id="11" name="TextBox 10"/>
          <p:cNvSpPr txBox="1"/>
          <p:nvPr/>
        </p:nvSpPr>
        <p:spPr>
          <a:xfrm>
            <a:off x="5105400" y="3276600"/>
            <a:ext cx="4038600" cy="338554"/>
          </a:xfrm>
          <a:prstGeom prst="rect">
            <a:avLst/>
          </a:prstGeom>
          <a:noFill/>
        </p:spPr>
        <p:txBody>
          <a:bodyPr wrap="square" rtlCol="0">
            <a:spAutoFit/>
          </a:bodyPr>
          <a:lstStyle/>
          <a:p>
            <a:pPr algn="r"/>
            <a:r>
              <a:rPr lang="en-US" sz="800" i="1" dirty="0" smtClean="0">
                <a:latin typeface="Bell MT" panose="02020503060305020303" pitchFamily="18" charset="0"/>
              </a:rPr>
              <a:t>Photo credit: Seneca Ray Stoddard, 1889. </a:t>
            </a:r>
          </a:p>
          <a:p>
            <a:pPr algn="r"/>
            <a:r>
              <a:rPr lang="en-US" sz="800" i="1" dirty="0" smtClean="0">
                <a:latin typeface="Bell MT" panose="02020503060305020303" pitchFamily="18" charset="0"/>
              </a:rPr>
              <a:t>Used by permission from Chapman Historical </a:t>
            </a:r>
            <a:r>
              <a:rPr lang="en-US" sz="800" i="1" dirty="0" err="1" smtClean="0">
                <a:latin typeface="Bell MT" panose="02020503060305020303" pitchFamily="18" charset="0"/>
              </a:rPr>
              <a:t>Musem</a:t>
            </a:r>
            <a:endParaRPr lang="en-US" sz="800" i="1" dirty="0">
              <a:latin typeface="Bell MT" panose="02020503060305020303" pitchFamily="18" charset="0"/>
            </a:endParaRPr>
          </a:p>
        </p:txBody>
      </p:sp>
      <p:pic>
        <p:nvPicPr>
          <p:cNvPr id="1032" name="Picture 8" descr="https://s3.amazonaws.com/pastperfectonline/images/museum_64/024/1984601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0306" y="0"/>
            <a:ext cx="421213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32638"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1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glens falls civil war monumen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 y="0"/>
            <a:ext cx="4565585" cy="68483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0" y="4876800"/>
            <a:ext cx="4572000" cy="1323439"/>
          </a:xfrm>
          <a:prstGeom prst="rect">
            <a:avLst/>
          </a:prstGeom>
          <a:noFill/>
        </p:spPr>
        <p:txBody>
          <a:bodyPr wrap="square" rtlCol="0">
            <a:spAutoFit/>
          </a:bodyPr>
          <a:lstStyle/>
          <a:p>
            <a:r>
              <a:rPr lang="en-US" sz="2000" dirty="0" smtClean="0">
                <a:latin typeface="Bell MT" panose="02020503060305020303" pitchFamily="18" charset="0"/>
              </a:rPr>
              <a:t>The Civil War Monument was built by R.T. Baxter, completed and dedicated in 1872.  It is made of Vermont sandstone and weighs 120 tons.</a:t>
            </a:r>
            <a:endParaRPr lang="en-US" sz="2000" dirty="0">
              <a:latin typeface="Bell MT" panose="02020503060305020303" pitchFamily="18" charset="0"/>
            </a:endParaRPr>
          </a:p>
        </p:txBody>
      </p:sp>
      <p:sp>
        <p:nvSpPr>
          <p:cNvPr id="10" name="TextBox 9"/>
          <p:cNvSpPr txBox="1"/>
          <p:nvPr/>
        </p:nvSpPr>
        <p:spPr>
          <a:xfrm>
            <a:off x="2419350" y="3810000"/>
            <a:ext cx="327660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 Tom Watkins</a:t>
            </a:r>
            <a:endParaRPr lang="en-US" sz="800" i="1" dirty="0">
              <a:latin typeface="Bell MT" panose="02020503060305020303" pitchFamily="18" charset="0"/>
            </a:endParaRPr>
          </a:p>
        </p:txBody>
      </p:sp>
      <p:sp>
        <p:nvSpPr>
          <p:cNvPr id="11" name="TextBox 10"/>
          <p:cNvSpPr txBox="1"/>
          <p:nvPr/>
        </p:nvSpPr>
        <p:spPr>
          <a:xfrm>
            <a:off x="4800600" y="4199290"/>
            <a:ext cx="4355841" cy="215444"/>
          </a:xfrm>
          <a:prstGeom prst="rect">
            <a:avLst/>
          </a:prstGeom>
          <a:noFill/>
        </p:spPr>
        <p:txBody>
          <a:bodyPr wrap="square" rtlCol="0">
            <a:spAutoFit/>
          </a:bodyPr>
          <a:lstStyle/>
          <a:p>
            <a:pPr algn="r"/>
            <a:r>
              <a:rPr lang="en-US" sz="800" i="1" dirty="0" smtClean="0">
                <a:latin typeface="Bell MT" panose="02020503060305020303" pitchFamily="18" charset="0"/>
              </a:rPr>
              <a:t>Photo: Seneca Ray Stoddard,  1910. </a:t>
            </a:r>
            <a:r>
              <a:rPr lang="en-US" sz="800" i="1" dirty="0">
                <a:latin typeface="Bell MT" panose="02020503060305020303" pitchFamily="18" charset="0"/>
              </a:rPr>
              <a:t>U</a:t>
            </a:r>
            <a:r>
              <a:rPr lang="en-US" sz="800" i="1" dirty="0" smtClean="0">
                <a:latin typeface="Bell MT" panose="02020503060305020303" pitchFamily="18" charset="0"/>
              </a:rPr>
              <a:t>sed by permission from the Chapman Historical Museum</a:t>
            </a:r>
            <a:endParaRPr lang="en-US" sz="800" i="1" dirty="0">
              <a:latin typeface="Bell MT" panose="02020503060305020303" pitchFamily="18" charset="0"/>
            </a:endParaRPr>
          </a:p>
        </p:txBody>
      </p:sp>
      <p:pic>
        <p:nvPicPr>
          <p:cNvPr id="6146" name="Picture 2" descr="https://s3.amazonaws.com/pastperfectonline/images/museum_64/036/1980026097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9019" y="-7577"/>
            <a:ext cx="5964981" cy="41817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18932" y="6630338"/>
            <a:ext cx="4355841" cy="215444"/>
          </a:xfrm>
          <a:prstGeom prst="rect">
            <a:avLst/>
          </a:prstGeom>
          <a:noFill/>
        </p:spPr>
        <p:txBody>
          <a:bodyPr wrap="square" rtlCol="0">
            <a:spAutoFit/>
          </a:bodyPr>
          <a:lstStyle/>
          <a:p>
            <a:r>
              <a:rPr lang="en-US" sz="800" i="1" dirty="0" smtClean="0">
                <a:latin typeface="Bell MT" panose="02020503060305020303" pitchFamily="18" charset="0"/>
              </a:rPr>
              <a:t>Photo credit: Kenneth C. </a:t>
            </a:r>
            <a:r>
              <a:rPr lang="en-US" sz="800" i="1" dirty="0" err="1" smtClean="0">
                <a:latin typeface="Bell MT" panose="02020503060305020303" pitchFamily="18" charset="0"/>
              </a:rPr>
              <a:t>Zirkel</a:t>
            </a:r>
            <a:r>
              <a:rPr lang="en-US" sz="800" i="1" dirty="0" smtClean="0">
                <a:latin typeface="Bell MT" panose="02020503060305020303" pitchFamily="18" charset="0"/>
              </a:rPr>
              <a:t>, Wikimedia Commons</a:t>
            </a:r>
            <a:endParaRPr lang="en-US" sz="800" i="1" dirty="0">
              <a:latin typeface="Bell MT" panose="02020503060305020303" pitchFamily="18" charset="0"/>
            </a:endParaRPr>
          </a:p>
        </p:txBody>
      </p:sp>
      <p:sp>
        <p:nvSpPr>
          <p:cNvPr id="13" name="TextBox 12"/>
          <p:cNvSpPr txBox="1"/>
          <p:nvPr/>
        </p:nvSpPr>
        <p:spPr>
          <a:xfrm>
            <a:off x="4601352" y="4415135"/>
            <a:ext cx="4191000" cy="461665"/>
          </a:xfrm>
          <a:prstGeom prst="rect">
            <a:avLst/>
          </a:prstGeom>
          <a:noFill/>
        </p:spPr>
        <p:txBody>
          <a:bodyPr wrap="square" rtlCol="0">
            <a:spAutoFit/>
          </a:bodyPr>
          <a:lstStyle/>
          <a:p>
            <a:r>
              <a:rPr lang="en-US" sz="2400" b="1" dirty="0" smtClean="0">
                <a:latin typeface="Bell MT" panose="02020503060305020303" pitchFamily="18" charset="0"/>
              </a:rPr>
              <a:t>Bay Street/Glen Street</a:t>
            </a:r>
            <a:endParaRPr lang="en-US" sz="2400" b="1" dirty="0">
              <a:latin typeface="Bell MT" panose="02020503060305020303" pitchFamily="18" charset="0"/>
            </a:endParaRPr>
          </a:p>
        </p:txBody>
      </p:sp>
    </p:spTree>
    <p:extLst>
      <p:ext uri="{BB962C8B-B14F-4D97-AF65-F5344CB8AC3E}">
        <p14:creationId xmlns:p14="http://schemas.microsoft.com/office/powerpoint/2010/main" val="150193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72000"/>
            <a:ext cx="9144000" cy="1323439"/>
          </a:xfrm>
          <a:prstGeom prst="rect">
            <a:avLst/>
          </a:prstGeom>
          <a:noFill/>
        </p:spPr>
        <p:txBody>
          <a:bodyPr wrap="square" rtlCol="0">
            <a:spAutoFit/>
          </a:bodyPr>
          <a:lstStyle/>
          <a:p>
            <a:r>
              <a:rPr lang="en-US" sz="2000" dirty="0" smtClean="0">
                <a:latin typeface="Bell MT" panose="02020503060305020303" pitchFamily="18" charset="0"/>
              </a:rPr>
              <a:t>Originally built for the phone company, this building became the factory for Hall’s Ice Cream and later Borden’s.  The motto on the sign: “Eat a Plate of Ice Cream Every Day.”</a:t>
            </a:r>
          </a:p>
          <a:p>
            <a:endParaRPr lang="en-US" sz="2000" dirty="0">
              <a:latin typeface="Bell MT" panose="02020503060305020303" pitchFamily="18" charset="0"/>
            </a:endParaRPr>
          </a:p>
        </p:txBody>
      </p:sp>
      <p:sp>
        <p:nvSpPr>
          <p:cNvPr id="2" name="TextBox 1"/>
          <p:cNvSpPr txBox="1"/>
          <p:nvPr/>
        </p:nvSpPr>
        <p:spPr>
          <a:xfrm>
            <a:off x="76200" y="4067889"/>
            <a:ext cx="2971800" cy="461665"/>
          </a:xfrm>
          <a:prstGeom prst="rect">
            <a:avLst/>
          </a:prstGeom>
          <a:noFill/>
        </p:spPr>
        <p:txBody>
          <a:bodyPr wrap="square" rtlCol="0">
            <a:spAutoFit/>
          </a:bodyPr>
          <a:lstStyle/>
          <a:p>
            <a:r>
              <a:rPr lang="en-US" sz="2400" b="1" dirty="0" smtClean="0">
                <a:latin typeface="Bell MT" panose="02020503060305020303" pitchFamily="18" charset="0"/>
              </a:rPr>
              <a:t>16 Maple Street</a:t>
            </a:r>
            <a:endParaRPr lang="en-US" sz="2400" b="1" dirty="0">
              <a:latin typeface="Bell MT" panose="02020503060305020303" pitchFamily="18" charset="0"/>
            </a:endParaRPr>
          </a:p>
        </p:txBody>
      </p:sp>
      <p:sp>
        <p:nvSpPr>
          <p:cNvPr id="3" name="TextBox 2"/>
          <p:cNvSpPr txBox="1"/>
          <p:nvPr/>
        </p:nvSpPr>
        <p:spPr>
          <a:xfrm>
            <a:off x="4814596" y="4356556"/>
            <a:ext cx="4352730" cy="215444"/>
          </a:xfrm>
          <a:prstGeom prst="rect">
            <a:avLst/>
          </a:prstGeom>
          <a:noFill/>
        </p:spPr>
        <p:txBody>
          <a:bodyPr wrap="square" rtlCol="0">
            <a:spAutoFit/>
          </a:bodyPr>
          <a:lstStyle/>
          <a:p>
            <a:pPr algn="r"/>
            <a:r>
              <a:rPr lang="en-US" sz="800" i="1" dirty="0" smtClean="0">
                <a:latin typeface="Bell MT" panose="02020503060305020303" pitchFamily="18" charset="0"/>
              </a:rPr>
              <a:t>Photo credit: H.W. </a:t>
            </a:r>
            <a:r>
              <a:rPr lang="en-US" sz="800" i="1" dirty="0" err="1" smtClean="0">
                <a:latin typeface="Bell MT" panose="02020503060305020303" pitchFamily="18" charset="0"/>
              </a:rPr>
              <a:t>Pangburn</a:t>
            </a:r>
            <a:r>
              <a:rPr lang="en-US" sz="800" i="1" dirty="0" smtClean="0">
                <a:latin typeface="Bell MT" panose="02020503060305020303" pitchFamily="18" charset="0"/>
              </a:rPr>
              <a:t>, 1925.  Used by permission from the Chapman Historical Museum</a:t>
            </a:r>
            <a:endParaRPr lang="en-US" sz="800" i="1" dirty="0">
              <a:latin typeface="Bell MT" panose="02020503060305020303" pitchFamily="18" charset="0"/>
            </a:endParaRPr>
          </a:p>
        </p:txBody>
      </p:sp>
      <p:pic>
        <p:nvPicPr>
          <p:cNvPr id="2050" name="Picture 2" descr="https://x.lnimg.com/photo/poster_1920/8e2223b8c9dd4ac5ae9463f1c8b6285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655819"/>
            <a:ext cx="3500535" cy="26969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s3.amazonaws.com/pastperfectonline/images/museum_64/005/19771220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0535" y="0"/>
            <a:ext cx="5643465" cy="431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588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724400"/>
            <a:ext cx="9144000" cy="1015663"/>
          </a:xfrm>
          <a:prstGeom prst="rect">
            <a:avLst/>
          </a:prstGeom>
          <a:noFill/>
        </p:spPr>
        <p:txBody>
          <a:bodyPr wrap="square" rtlCol="0">
            <a:spAutoFit/>
          </a:bodyPr>
          <a:lstStyle/>
          <a:p>
            <a:r>
              <a:rPr lang="en-US" sz="2000" dirty="0" smtClean="0">
                <a:latin typeface="Bell MT" panose="02020503060305020303" pitchFamily="18" charset="0"/>
              </a:rPr>
              <a:t>Crandall Carriage House.  This Italianate Revival style structure was built for Henry Crandall in 1870.  Crandall’s home was located on the Glen Street side of City Park.</a:t>
            </a:r>
          </a:p>
          <a:p>
            <a:endParaRPr lang="en-US" sz="2000" dirty="0">
              <a:latin typeface="Bell MT" panose="02020503060305020303" pitchFamily="18" charset="0"/>
            </a:endParaRPr>
          </a:p>
        </p:txBody>
      </p:sp>
      <p:sp>
        <p:nvSpPr>
          <p:cNvPr id="2" name="TextBox 1"/>
          <p:cNvSpPr txBox="1"/>
          <p:nvPr/>
        </p:nvSpPr>
        <p:spPr>
          <a:xfrm>
            <a:off x="76200" y="4067889"/>
            <a:ext cx="2971800" cy="461665"/>
          </a:xfrm>
          <a:prstGeom prst="rect">
            <a:avLst/>
          </a:prstGeom>
          <a:noFill/>
        </p:spPr>
        <p:txBody>
          <a:bodyPr wrap="square" rtlCol="0">
            <a:spAutoFit/>
          </a:bodyPr>
          <a:lstStyle/>
          <a:p>
            <a:r>
              <a:rPr lang="en-US" sz="2400" b="1" dirty="0" smtClean="0">
                <a:latin typeface="Bell MT" panose="02020503060305020303" pitchFamily="18" charset="0"/>
              </a:rPr>
              <a:t>20 Maple Street</a:t>
            </a:r>
            <a:endParaRPr lang="en-US" sz="2400" b="1" dirty="0">
              <a:latin typeface="Bell MT" panose="02020503060305020303" pitchFamily="18" charset="0"/>
            </a:endParaRPr>
          </a:p>
        </p:txBody>
      </p:sp>
      <p:sp>
        <p:nvSpPr>
          <p:cNvPr id="3" name="TextBox 2"/>
          <p:cNvSpPr txBox="1"/>
          <p:nvPr/>
        </p:nvSpPr>
        <p:spPr>
          <a:xfrm>
            <a:off x="4800600" y="4406444"/>
            <a:ext cx="4352730" cy="215444"/>
          </a:xfrm>
          <a:prstGeom prst="rect">
            <a:avLst/>
          </a:prstGeom>
          <a:noFill/>
        </p:spPr>
        <p:txBody>
          <a:bodyPr wrap="square" rtlCol="0">
            <a:spAutoFit/>
          </a:bodyPr>
          <a:lstStyle/>
          <a:p>
            <a:pPr algn="r"/>
            <a:r>
              <a:rPr lang="en-US" sz="800" i="1" dirty="0" smtClean="0">
                <a:latin typeface="Bell MT" panose="02020503060305020303" pitchFamily="18" charset="0"/>
              </a:rPr>
              <a:t>Photo source: Google Maps</a:t>
            </a:r>
            <a:endParaRPr lang="en-US" sz="800" i="1" dirty="0">
              <a:latin typeface="Bell MT" panose="02020503060305020303"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0"/>
            <a:ext cx="6324600" cy="441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93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72000"/>
            <a:ext cx="9144000" cy="1938992"/>
          </a:xfrm>
          <a:prstGeom prst="rect">
            <a:avLst/>
          </a:prstGeom>
          <a:noFill/>
        </p:spPr>
        <p:txBody>
          <a:bodyPr wrap="square" rtlCol="0">
            <a:spAutoFit/>
          </a:bodyPr>
          <a:lstStyle/>
          <a:p>
            <a:r>
              <a:rPr lang="en-US" sz="2000" dirty="0" smtClean="0">
                <a:latin typeface="Bell MT" panose="02020503060305020303" pitchFamily="18" charset="0"/>
              </a:rPr>
              <a:t>The Queensbury Hotel was built in the 1920s by a group of businessmen who ran it for over thirty years.  Before the Civic Center was built in the 1970s, there were concerts in the ballroom by performers such as Benny Goodman and Guy </a:t>
            </a:r>
            <a:r>
              <a:rPr lang="en-US" sz="2000" dirty="0" err="1" smtClean="0">
                <a:latin typeface="Bell MT" panose="02020503060305020303" pitchFamily="18" charset="0"/>
              </a:rPr>
              <a:t>Lumbardo</a:t>
            </a:r>
            <a:r>
              <a:rPr lang="en-US" sz="2000" dirty="0" smtClean="0">
                <a:latin typeface="Bell MT" panose="02020503060305020303" pitchFamily="18" charset="0"/>
              </a:rPr>
              <a:t>.  Famous patrons of the hotel include Bob Dylan, Louis Armstrong, Joe Frasier, Jackie Robinson and Robert Kennedy.</a:t>
            </a:r>
          </a:p>
          <a:p>
            <a:endParaRPr lang="en-US" sz="2000" dirty="0">
              <a:latin typeface="Bell MT" panose="02020503060305020303" pitchFamily="18" charset="0"/>
            </a:endParaRPr>
          </a:p>
        </p:txBody>
      </p:sp>
      <p:sp>
        <p:nvSpPr>
          <p:cNvPr id="2" name="TextBox 1"/>
          <p:cNvSpPr txBox="1"/>
          <p:nvPr/>
        </p:nvSpPr>
        <p:spPr>
          <a:xfrm>
            <a:off x="76200" y="3937000"/>
            <a:ext cx="2971800" cy="461665"/>
          </a:xfrm>
          <a:prstGeom prst="rect">
            <a:avLst/>
          </a:prstGeom>
          <a:noFill/>
        </p:spPr>
        <p:txBody>
          <a:bodyPr wrap="square" rtlCol="0">
            <a:spAutoFit/>
          </a:bodyPr>
          <a:lstStyle/>
          <a:p>
            <a:r>
              <a:rPr lang="en-US" sz="2400" b="1" dirty="0" smtClean="0">
                <a:latin typeface="Bell MT" panose="02020503060305020303" pitchFamily="18" charset="0"/>
              </a:rPr>
              <a:t>88 Ridge Street</a:t>
            </a:r>
            <a:endParaRPr lang="en-US" sz="2400" b="1" dirty="0">
              <a:latin typeface="Bell MT" panose="02020503060305020303" pitchFamily="18" charset="0"/>
            </a:endParaRPr>
          </a:p>
        </p:txBody>
      </p:sp>
      <p:sp>
        <p:nvSpPr>
          <p:cNvPr id="3" name="TextBox 2"/>
          <p:cNvSpPr txBox="1"/>
          <p:nvPr/>
        </p:nvSpPr>
        <p:spPr>
          <a:xfrm>
            <a:off x="12441" y="3200400"/>
            <a:ext cx="2133600" cy="215444"/>
          </a:xfrm>
          <a:prstGeom prst="rect">
            <a:avLst/>
          </a:prstGeom>
          <a:noFill/>
        </p:spPr>
        <p:txBody>
          <a:bodyPr wrap="square" rtlCol="0">
            <a:spAutoFit/>
          </a:bodyPr>
          <a:lstStyle/>
          <a:p>
            <a:r>
              <a:rPr lang="en-US" sz="800" i="1" dirty="0" smtClean="0">
                <a:latin typeface="Bell MT" panose="02020503060305020303" pitchFamily="18" charset="0"/>
              </a:rPr>
              <a:t>Photo credit: Queensbury Hotel</a:t>
            </a:r>
            <a:endParaRPr lang="en-US" sz="800" i="1" dirty="0">
              <a:latin typeface="Bell MT" panose="02020503060305020303" pitchFamily="18" charset="0"/>
            </a:endParaRPr>
          </a:p>
        </p:txBody>
      </p:sp>
      <p:pic>
        <p:nvPicPr>
          <p:cNvPr id="4098" name="Picture 2" descr="Image result for queensbury hotel"/>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33400"/>
            <a:ext cx="3674218" cy="25870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3700" y="0"/>
            <a:ext cx="6210300"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012489" y="3960167"/>
            <a:ext cx="2133600" cy="215444"/>
          </a:xfrm>
          <a:prstGeom prst="rect">
            <a:avLst/>
          </a:prstGeom>
          <a:noFill/>
        </p:spPr>
        <p:txBody>
          <a:bodyPr wrap="square" rtlCol="0">
            <a:spAutoFit/>
          </a:bodyPr>
          <a:lstStyle/>
          <a:p>
            <a:pPr algn="r"/>
            <a:r>
              <a:rPr lang="en-US" sz="800" i="1" dirty="0" smtClean="0">
                <a:latin typeface="Bell MT" panose="02020503060305020303" pitchFamily="18" charset="0"/>
              </a:rPr>
              <a:t>1942 postcard</a:t>
            </a:r>
            <a:endParaRPr lang="en-US" sz="800" i="1" dirty="0">
              <a:latin typeface="Bell MT" panose="02020503060305020303" pitchFamily="18" charset="0"/>
            </a:endParaRPr>
          </a:p>
        </p:txBody>
      </p:sp>
    </p:spTree>
    <p:extLst>
      <p:ext uri="{BB962C8B-B14F-4D97-AF65-F5344CB8AC3E}">
        <p14:creationId xmlns:p14="http://schemas.microsoft.com/office/powerpoint/2010/main" val="4169262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1297</TotalTime>
  <Words>1907</Words>
  <Application>Microsoft Office PowerPoint</Application>
  <PresentationFormat>On-screen Show (4:3)</PresentationFormat>
  <Paragraphs>109</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Frankenfeld, Sara</dc:creator>
  <cp:lastModifiedBy>Frankenfeld, Sara</cp:lastModifiedBy>
  <cp:revision>83</cp:revision>
  <dcterms:created xsi:type="dcterms:W3CDTF">2019-07-29T17:03:05Z</dcterms:created>
  <dcterms:modified xsi:type="dcterms:W3CDTF">2019-10-18T13:23:44Z</dcterms:modified>
</cp:coreProperties>
</file>