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261" r:id="rId3"/>
    <p:sldId id="291" r:id="rId4"/>
    <p:sldId id="267" r:id="rId5"/>
    <p:sldId id="275" r:id="rId6"/>
    <p:sldId id="283" r:id="rId7"/>
    <p:sldId id="271" r:id="rId8"/>
    <p:sldId id="263" r:id="rId9"/>
    <p:sldId id="265" r:id="rId10"/>
    <p:sldId id="264" r:id="rId11"/>
    <p:sldId id="262" r:id="rId12"/>
    <p:sldId id="266" r:id="rId13"/>
    <p:sldId id="268" r:id="rId14"/>
    <p:sldId id="269" r:id="rId15"/>
    <p:sldId id="272" r:id="rId16"/>
    <p:sldId id="270" r:id="rId17"/>
    <p:sldId id="273" r:id="rId18"/>
    <p:sldId id="274" r:id="rId19"/>
    <p:sldId id="292" r:id="rId20"/>
    <p:sldId id="286" r:id="rId21"/>
    <p:sldId id="285" r:id="rId22"/>
    <p:sldId id="282" r:id="rId23"/>
    <p:sldId id="279" r:id="rId24"/>
    <p:sldId id="276" r:id="rId25"/>
    <p:sldId id="287" r:id="rId26"/>
    <p:sldId id="288" r:id="rId27"/>
    <p:sldId id="289" r:id="rId28"/>
    <p:sldId id="290" r:id="rId29"/>
    <p:sldId id="281" r:id="rId30"/>
    <p:sldId id="284" r:id="rId31"/>
    <p:sldId id="277" r:id="rId32"/>
  </p:sldIdLst>
  <p:sldSz cx="8229600" cy="51435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C97"/>
    <a:srgbClr val="DD6224"/>
    <a:srgbClr val="E4C691"/>
    <a:srgbClr val="F9F1E4"/>
    <a:srgbClr val="743423"/>
    <a:srgbClr val="733422"/>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0" autoAdjust="0"/>
    <p:restoredTop sz="94660"/>
  </p:normalViewPr>
  <p:slideViewPr>
    <p:cSldViewPr snapToGrid="0">
      <p:cViewPr varScale="1">
        <p:scale>
          <a:sx n="150" d="100"/>
          <a:sy n="150" d="100"/>
        </p:scale>
        <p:origin x="108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841772"/>
            <a:ext cx="6172200" cy="1790700"/>
          </a:xfrm>
        </p:spPr>
        <p:txBody>
          <a:bodyPr anchor="b"/>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700" y="2701528"/>
            <a:ext cx="6172200" cy="1241822"/>
          </a:xfrm>
        </p:spPr>
        <p:txBody>
          <a:bodyPr/>
          <a:lstStyle>
            <a:lvl1pPr marL="0" indent="0" algn="ctr">
              <a:buNone/>
              <a:defRPr sz="1620"/>
            </a:lvl1pPr>
            <a:lvl2pPr marL="308610" indent="0" algn="ctr">
              <a:buNone/>
              <a:defRPr sz="1350"/>
            </a:lvl2pPr>
            <a:lvl3pPr marL="617220" indent="0" algn="ctr">
              <a:buNone/>
              <a:defRPr sz="1215"/>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BC0920-DA83-44C6-8F66-EC690CE674B0}"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273679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0920-DA83-44C6-8F66-EC690CE674B0}"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43124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7" y="273844"/>
            <a:ext cx="1774508"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273844"/>
            <a:ext cx="5220653"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0920-DA83-44C6-8F66-EC690CE674B0}"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100566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C0920-DA83-44C6-8F66-EC690CE674B0}"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17150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1282304"/>
            <a:ext cx="7098030" cy="2139553"/>
          </a:xfrm>
        </p:spPr>
        <p:txBody>
          <a:bodyPr anchor="b"/>
          <a:lstStyle>
            <a:lvl1pPr>
              <a:defRPr sz="4050"/>
            </a:lvl1pPr>
          </a:lstStyle>
          <a:p>
            <a:r>
              <a:rPr lang="en-US"/>
              <a:t>Click to edit Master title style</a:t>
            </a:r>
            <a:endParaRPr lang="en-US" dirty="0"/>
          </a:p>
        </p:txBody>
      </p:sp>
      <p:sp>
        <p:nvSpPr>
          <p:cNvPr id="3" name="Text Placeholder 2"/>
          <p:cNvSpPr>
            <a:spLocks noGrp="1"/>
          </p:cNvSpPr>
          <p:nvPr>
            <p:ph type="body" idx="1"/>
          </p:nvPr>
        </p:nvSpPr>
        <p:spPr>
          <a:xfrm>
            <a:off x="561499" y="3442098"/>
            <a:ext cx="7098030" cy="1125140"/>
          </a:xfrm>
        </p:spPr>
        <p:txBody>
          <a:bodyPr/>
          <a:lstStyle>
            <a:lvl1pPr marL="0" indent="0">
              <a:buNone/>
              <a:defRPr sz="1620">
                <a:solidFill>
                  <a:schemeClr val="tx1">
                    <a:tint val="75000"/>
                  </a:schemeClr>
                </a:solidFill>
              </a:defRPr>
            </a:lvl1pPr>
            <a:lvl2pPr marL="308610" indent="0">
              <a:buNone/>
              <a:defRPr sz="1350">
                <a:solidFill>
                  <a:schemeClr val="tx1">
                    <a:tint val="75000"/>
                  </a:schemeClr>
                </a:solidFill>
              </a:defRPr>
            </a:lvl2pPr>
            <a:lvl3pPr marL="617220" indent="0">
              <a:buNone/>
              <a:defRPr sz="1215">
                <a:solidFill>
                  <a:schemeClr val="tx1">
                    <a:tint val="75000"/>
                  </a:schemeClr>
                </a:solidFill>
              </a:defRPr>
            </a:lvl3pPr>
            <a:lvl4pPr marL="925830" indent="0">
              <a:buNone/>
              <a:defRPr sz="1080">
                <a:solidFill>
                  <a:schemeClr val="tx1">
                    <a:tint val="75000"/>
                  </a:schemeClr>
                </a:solidFill>
              </a:defRPr>
            </a:lvl4pPr>
            <a:lvl5pPr marL="1234440" indent="0">
              <a:buNone/>
              <a:defRPr sz="1080">
                <a:solidFill>
                  <a:schemeClr val="tx1">
                    <a:tint val="75000"/>
                  </a:schemeClr>
                </a:solidFill>
              </a:defRPr>
            </a:lvl5pPr>
            <a:lvl6pPr marL="1543050" indent="0">
              <a:buNone/>
              <a:defRPr sz="1080">
                <a:solidFill>
                  <a:schemeClr val="tx1">
                    <a:tint val="75000"/>
                  </a:schemeClr>
                </a:solidFill>
              </a:defRPr>
            </a:lvl6pPr>
            <a:lvl7pPr marL="1851660" indent="0">
              <a:buNone/>
              <a:defRPr sz="1080">
                <a:solidFill>
                  <a:schemeClr val="tx1">
                    <a:tint val="75000"/>
                  </a:schemeClr>
                </a:solidFill>
              </a:defRPr>
            </a:lvl7pPr>
            <a:lvl8pPr marL="2160270" indent="0">
              <a:buNone/>
              <a:defRPr sz="1080">
                <a:solidFill>
                  <a:schemeClr val="tx1">
                    <a:tint val="75000"/>
                  </a:schemeClr>
                </a:solidFill>
              </a:defRPr>
            </a:lvl8pPr>
            <a:lvl9pPr marL="2468880" indent="0">
              <a:buNone/>
              <a:defRPr sz="10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BC0920-DA83-44C6-8F66-EC690CE674B0}"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10227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1369219"/>
            <a:ext cx="349758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1369219"/>
            <a:ext cx="349758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BC0920-DA83-44C6-8F66-EC690CE674B0}"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293772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273844"/>
            <a:ext cx="709803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7" y="1260872"/>
            <a:ext cx="3481506" cy="617934"/>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566857" y="1878806"/>
            <a:ext cx="3481506"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1260872"/>
            <a:ext cx="3498652" cy="617934"/>
          </a:xfrm>
        </p:spPr>
        <p:txBody>
          <a:bodyPr anchor="b"/>
          <a:lstStyle>
            <a:lvl1pPr marL="0" indent="0">
              <a:buNone/>
              <a:defRPr sz="1620" b="1"/>
            </a:lvl1pPr>
            <a:lvl2pPr marL="308610" indent="0">
              <a:buNone/>
              <a:defRPr sz="1350" b="1"/>
            </a:lvl2pPr>
            <a:lvl3pPr marL="617220" indent="0">
              <a:buNone/>
              <a:defRPr sz="1215"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4166235" y="1878806"/>
            <a:ext cx="349865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BC0920-DA83-44C6-8F66-EC690CE674B0}" type="datetimeFigureOut">
              <a:rPr lang="en-US" smtClean="0"/>
              <a:t>1/25/18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265845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BC0920-DA83-44C6-8F66-EC690CE674B0}" type="datetimeFigureOut">
              <a:rPr lang="en-US" smtClean="0"/>
              <a:t>1/25/18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2573593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C0920-DA83-44C6-8F66-EC690CE674B0}" type="datetimeFigureOut">
              <a:rPr lang="en-US" smtClean="0"/>
              <a:t>1/25/18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411488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342900"/>
            <a:ext cx="2654260" cy="1200150"/>
          </a:xfrm>
        </p:spPr>
        <p:txBody>
          <a:bodyPr anchor="b"/>
          <a:lstStyle>
            <a:lvl1pPr>
              <a:defRPr sz="2160"/>
            </a:lvl1pPr>
          </a:lstStyle>
          <a:p>
            <a:r>
              <a:rPr lang="en-US"/>
              <a:t>Click to edit Master title style</a:t>
            </a:r>
            <a:endParaRPr lang="en-US" dirty="0"/>
          </a:p>
        </p:txBody>
      </p:sp>
      <p:sp>
        <p:nvSpPr>
          <p:cNvPr id="3" name="Content Placeholder 2"/>
          <p:cNvSpPr>
            <a:spLocks noGrp="1"/>
          </p:cNvSpPr>
          <p:nvPr>
            <p:ph idx="1"/>
          </p:nvPr>
        </p:nvSpPr>
        <p:spPr>
          <a:xfrm>
            <a:off x="3498652" y="740569"/>
            <a:ext cx="4166235" cy="3655219"/>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1543050"/>
            <a:ext cx="2654260" cy="2858691"/>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CBC0920-DA83-44C6-8F66-EC690CE674B0}"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321164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342900"/>
            <a:ext cx="2654260" cy="1200150"/>
          </a:xfrm>
        </p:spPr>
        <p:txBody>
          <a:bodyPr anchor="b"/>
          <a:lstStyle>
            <a:lvl1pPr>
              <a:defRPr sz="21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740569"/>
            <a:ext cx="4166235" cy="3655219"/>
          </a:xfrm>
        </p:spPr>
        <p:txBody>
          <a:bodyPr anchor="t"/>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r>
              <a:rPr lang="en-US"/>
              <a:t>Click icon to add picture</a:t>
            </a:r>
            <a:endParaRPr lang="en-US" dirty="0"/>
          </a:p>
        </p:txBody>
      </p:sp>
      <p:sp>
        <p:nvSpPr>
          <p:cNvPr id="4" name="Text Placeholder 3"/>
          <p:cNvSpPr>
            <a:spLocks noGrp="1"/>
          </p:cNvSpPr>
          <p:nvPr>
            <p:ph type="body" sz="half" idx="2"/>
          </p:nvPr>
        </p:nvSpPr>
        <p:spPr>
          <a:xfrm>
            <a:off x="566857" y="1543050"/>
            <a:ext cx="2654260" cy="2858691"/>
          </a:xfrm>
        </p:spPr>
        <p:txBody>
          <a:bodyPr/>
          <a:lstStyle>
            <a:lvl1pPr marL="0" indent="0">
              <a:buNone/>
              <a:defRPr sz="1080"/>
            </a:lvl1pPr>
            <a:lvl2pPr marL="308610" indent="0">
              <a:buNone/>
              <a:defRPr sz="945"/>
            </a:lvl2pPr>
            <a:lvl3pPr marL="617220" indent="0">
              <a:buNone/>
              <a:defRPr sz="810"/>
            </a:lvl3pPr>
            <a:lvl4pPr marL="925830" indent="0">
              <a:buNone/>
              <a:defRPr sz="675"/>
            </a:lvl4pPr>
            <a:lvl5pPr marL="1234440" indent="0">
              <a:buNone/>
              <a:defRPr sz="675"/>
            </a:lvl5pPr>
            <a:lvl6pPr marL="1543050" indent="0">
              <a:buNone/>
              <a:defRPr sz="675"/>
            </a:lvl6pPr>
            <a:lvl7pPr marL="1851660" indent="0">
              <a:buNone/>
              <a:defRPr sz="675"/>
            </a:lvl7pPr>
            <a:lvl8pPr marL="2160270" indent="0">
              <a:buNone/>
              <a:defRPr sz="675"/>
            </a:lvl8pPr>
            <a:lvl9pPr marL="246888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CBC0920-DA83-44C6-8F66-EC690CE674B0}"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32A26-50CF-4D17-80EA-95BFFF879135}" type="slidenum">
              <a:rPr lang="en-US" smtClean="0"/>
              <a:t>‹#›</a:t>
            </a:fld>
            <a:endParaRPr lang="en-US"/>
          </a:p>
        </p:txBody>
      </p:sp>
    </p:spTree>
    <p:extLst>
      <p:ext uri="{BB962C8B-B14F-4D97-AF65-F5344CB8AC3E}">
        <p14:creationId xmlns:p14="http://schemas.microsoft.com/office/powerpoint/2010/main" val="93535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273844"/>
            <a:ext cx="709803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1369219"/>
            <a:ext cx="709803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4767263"/>
            <a:ext cx="1851660" cy="273844"/>
          </a:xfrm>
          <a:prstGeom prst="rect">
            <a:avLst/>
          </a:prstGeom>
        </p:spPr>
        <p:txBody>
          <a:bodyPr vert="horz" lIns="91440" tIns="45720" rIns="91440" bIns="45720" rtlCol="0" anchor="ctr"/>
          <a:lstStyle>
            <a:lvl1pPr algn="l">
              <a:defRPr sz="810">
                <a:solidFill>
                  <a:schemeClr val="tx1">
                    <a:tint val="75000"/>
                  </a:schemeClr>
                </a:solidFill>
              </a:defRPr>
            </a:lvl1pPr>
          </a:lstStyle>
          <a:p>
            <a:fld id="{1CBC0920-DA83-44C6-8F66-EC690CE674B0}" type="datetimeFigureOut">
              <a:rPr lang="en-US" smtClean="0"/>
              <a:t>1/25/18</a:t>
            </a:fld>
            <a:endParaRPr lang="en-US"/>
          </a:p>
        </p:txBody>
      </p:sp>
      <p:sp>
        <p:nvSpPr>
          <p:cNvPr id="5" name="Footer Placeholder 4"/>
          <p:cNvSpPr>
            <a:spLocks noGrp="1"/>
          </p:cNvSpPr>
          <p:nvPr>
            <p:ph type="ftr" sz="quarter" idx="3"/>
          </p:nvPr>
        </p:nvSpPr>
        <p:spPr>
          <a:xfrm>
            <a:off x="2726055" y="4767263"/>
            <a:ext cx="2777490" cy="273844"/>
          </a:xfrm>
          <a:prstGeom prst="rect">
            <a:avLst/>
          </a:prstGeom>
        </p:spPr>
        <p:txBody>
          <a:bodyPr vert="horz" lIns="91440" tIns="45720" rIns="91440" bIns="45720" rtlCol="0" anchor="ctr"/>
          <a:lstStyle>
            <a:lvl1pPr algn="ctr">
              <a:defRPr sz="81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4767263"/>
            <a:ext cx="1851660" cy="273844"/>
          </a:xfrm>
          <a:prstGeom prst="rect">
            <a:avLst/>
          </a:prstGeom>
        </p:spPr>
        <p:txBody>
          <a:bodyPr vert="horz" lIns="91440" tIns="45720" rIns="91440" bIns="45720" rtlCol="0" anchor="ctr"/>
          <a:lstStyle>
            <a:lvl1pPr algn="r">
              <a:defRPr sz="810">
                <a:solidFill>
                  <a:schemeClr val="tx1">
                    <a:tint val="75000"/>
                  </a:schemeClr>
                </a:solidFill>
              </a:defRPr>
            </a:lvl1pPr>
          </a:lstStyle>
          <a:p>
            <a:fld id="{92532A26-50CF-4D17-80EA-95BFFF879135}" type="slidenum">
              <a:rPr lang="en-US" smtClean="0"/>
              <a:t>‹#›</a:t>
            </a:fld>
            <a:endParaRPr lang="en-US"/>
          </a:p>
        </p:txBody>
      </p:sp>
    </p:spTree>
    <p:extLst>
      <p:ext uri="{BB962C8B-B14F-4D97-AF65-F5344CB8AC3E}">
        <p14:creationId xmlns:p14="http://schemas.microsoft.com/office/powerpoint/2010/main" val="1350545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17220" rtl="0" eaLnBrk="1" latinLnBrk="0" hangingPunct="1">
        <a:lnSpc>
          <a:spcPct val="90000"/>
        </a:lnSpc>
        <a:spcBef>
          <a:spcPct val="0"/>
        </a:spcBef>
        <a:buNone/>
        <a:defRPr sz="297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89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2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nul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nul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920" y="1509087"/>
            <a:ext cx="3860658" cy="2246769"/>
          </a:xfrm>
          <a:prstGeom prst="rect">
            <a:avLst/>
          </a:prstGeom>
          <a:noFill/>
        </p:spPr>
        <p:txBody>
          <a:bodyPr wrap="square" rtlCol="0">
            <a:spAutoFit/>
          </a:bodyPr>
          <a:lstStyle/>
          <a:p>
            <a:pPr algn="ctr"/>
            <a:r>
              <a:rPr lang="en-US" sz="2800" b="1" i="1" dirty="0">
                <a:solidFill>
                  <a:srgbClr val="733422"/>
                </a:solidFill>
                <a:latin typeface="Georgia" panose="02040502050405020303" pitchFamily="18" charset="0"/>
              </a:rPr>
              <a:t>In the Travelers Own Words</a:t>
            </a:r>
          </a:p>
          <a:p>
            <a:pPr algn="ctr"/>
            <a:r>
              <a:rPr lang="en-US" sz="2800" b="1" dirty="0">
                <a:solidFill>
                  <a:srgbClr val="733422"/>
                </a:solidFill>
                <a:latin typeface="Georgia" panose="02040502050405020303" pitchFamily="18" charset="0"/>
              </a:rPr>
              <a:t>By </a:t>
            </a:r>
          </a:p>
          <a:p>
            <a:pPr algn="ctr"/>
            <a:r>
              <a:rPr lang="en-US" sz="2800" b="1" dirty="0">
                <a:solidFill>
                  <a:srgbClr val="733422"/>
                </a:solidFill>
                <a:latin typeface="Georgia" panose="02040502050405020303" pitchFamily="18" charset="0"/>
              </a:rPr>
              <a:t>The New York Sherpa</a:t>
            </a:r>
            <a:r>
              <a:rPr lang="en-US" sz="1800" b="1" dirty="0">
                <a:solidFill>
                  <a:srgbClr val="733422"/>
                </a:solidFill>
                <a:latin typeface="Georgia" panose="02040502050405020303"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21726">
            <a:off x="4277296" y="309174"/>
            <a:ext cx="2975995" cy="4463993"/>
          </a:xfrm>
          <a:prstGeom prst="rect">
            <a:avLst/>
          </a:prstGeom>
        </p:spPr>
      </p:pic>
    </p:spTree>
    <p:extLst>
      <p:ext uri="{BB962C8B-B14F-4D97-AF65-F5344CB8AC3E}">
        <p14:creationId xmlns:p14="http://schemas.microsoft.com/office/powerpoint/2010/main" val="2138982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800" y="1155446"/>
            <a:ext cx="6821488" cy="3274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606436" y="764596"/>
            <a:ext cx="3122772"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Northeast  RV Show, Suffern, NY</a:t>
            </a:r>
          </a:p>
        </p:txBody>
      </p:sp>
    </p:spTree>
    <p:extLst>
      <p:ext uri="{BB962C8B-B14F-4D97-AF65-F5344CB8AC3E}">
        <p14:creationId xmlns:p14="http://schemas.microsoft.com/office/powerpoint/2010/main" val="245338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2052599"/>
            <a:ext cx="5981700" cy="1785104"/>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15 Destinations on Tour</a:t>
            </a:r>
          </a:p>
          <a:p>
            <a:pPr algn="ctr"/>
            <a:endParaRPr lang="en-US" sz="3200" b="1" dirty="0">
              <a:solidFill>
                <a:srgbClr val="733422"/>
              </a:solidFill>
              <a:latin typeface="Georgia" panose="02040502050405020303" pitchFamily="18" charset="0"/>
            </a:endParaRPr>
          </a:p>
          <a:p>
            <a:pPr algn="ctr"/>
            <a:endParaRPr lang="en-US" sz="3200" b="1" dirty="0">
              <a:solidFill>
                <a:srgbClr val="733422"/>
              </a:solidFill>
              <a:latin typeface="Georgia" panose="02040502050405020303" pitchFamily="18" charset="0"/>
            </a:endParaRPr>
          </a:p>
          <a:p>
            <a:pPr algn="ctr"/>
            <a:endParaRPr lang="en-US" sz="1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777790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sp>
        <p:nvSpPr>
          <p:cNvPr id="10" name="TextBox 9"/>
          <p:cNvSpPr txBox="1"/>
          <p:nvPr/>
        </p:nvSpPr>
        <p:spPr>
          <a:xfrm>
            <a:off x="2431790" y="659297"/>
            <a:ext cx="3796290"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Jones Beach Air Show, Jones Beach, NY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180" y="1065697"/>
            <a:ext cx="5603240" cy="3735493"/>
          </a:xfrm>
          <a:prstGeom prst="rect">
            <a:avLst/>
          </a:prstGeom>
        </p:spPr>
      </p:pic>
    </p:spTree>
    <p:extLst>
      <p:ext uri="{BB962C8B-B14F-4D97-AF65-F5344CB8AC3E}">
        <p14:creationId xmlns:p14="http://schemas.microsoft.com/office/powerpoint/2010/main" val="10175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sp>
        <p:nvSpPr>
          <p:cNvPr id="10" name="TextBox 9"/>
          <p:cNvSpPr txBox="1"/>
          <p:nvPr/>
        </p:nvSpPr>
        <p:spPr>
          <a:xfrm>
            <a:off x="2431790" y="659297"/>
            <a:ext cx="3796290"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Baseball Hall of Fame Induction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862" y="1100182"/>
            <a:ext cx="5603875" cy="3735917"/>
          </a:xfrm>
          <a:prstGeom prst="rect">
            <a:avLst/>
          </a:prstGeom>
        </p:spPr>
      </p:pic>
    </p:spTree>
    <p:extLst>
      <p:ext uri="{BB962C8B-B14F-4D97-AF65-F5344CB8AC3E}">
        <p14:creationId xmlns:p14="http://schemas.microsoft.com/office/powerpoint/2010/main" val="70568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sp>
        <p:nvSpPr>
          <p:cNvPr id="10" name="TextBox 9"/>
          <p:cNvSpPr txBox="1"/>
          <p:nvPr/>
        </p:nvSpPr>
        <p:spPr>
          <a:xfrm>
            <a:off x="2940334" y="583699"/>
            <a:ext cx="2348932"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Grand Central Terminal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4" y="1034848"/>
            <a:ext cx="5326546" cy="3962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058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sp>
        <p:nvSpPr>
          <p:cNvPr id="10" name="TextBox 9"/>
          <p:cNvSpPr txBox="1"/>
          <p:nvPr/>
        </p:nvSpPr>
        <p:spPr>
          <a:xfrm>
            <a:off x="2216655" y="859294"/>
            <a:ext cx="3796290"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Warwick Apple Fest, Warwick, NY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164889"/>
            <a:ext cx="6014720" cy="3195320"/>
          </a:xfrm>
          <a:prstGeom prst="rect">
            <a:avLst/>
          </a:prstGeom>
        </p:spPr>
      </p:pic>
    </p:spTree>
    <p:extLst>
      <p:ext uri="{BB962C8B-B14F-4D97-AF65-F5344CB8AC3E}">
        <p14:creationId xmlns:p14="http://schemas.microsoft.com/office/powerpoint/2010/main" val="306576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3420268" y="561829"/>
            <a:ext cx="3122772"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Sherpa Mobile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094" y="1005386"/>
            <a:ext cx="5085411" cy="3814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2443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6" name="TextBox 5"/>
          <p:cNvSpPr txBox="1"/>
          <p:nvPr/>
        </p:nvSpPr>
        <p:spPr>
          <a:xfrm>
            <a:off x="2266122" y="541690"/>
            <a:ext cx="3978744"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New York’s Best Experiences Travel Guide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4270">
            <a:off x="4182617" y="1030767"/>
            <a:ext cx="3018283" cy="33838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36046">
            <a:off x="874002" y="1079963"/>
            <a:ext cx="3304861" cy="3705180"/>
          </a:xfrm>
          <a:prstGeom prst="rect">
            <a:avLst/>
          </a:prstGeom>
        </p:spPr>
      </p:pic>
    </p:spTree>
    <p:extLst>
      <p:ext uri="{BB962C8B-B14F-4D97-AF65-F5344CB8AC3E}">
        <p14:creationId xmlns:p14="http://schemas.microsoft.com/office/powerpoint/2010/main" val="2232687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51255" y="1635326"/>
            <a:ext cx="4747370" cy="2516073"/>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743423"/>
                </a:solidFill>
                <a:latin typeface="Georgia" panose="02040502050405020303" pitchFamily="18" charset="0"/>
              </a:rPr>
              <a:t>Humans are the best app</a:t>
            </a:r>
          </a:p>
          <a:p>
            <a:endParaRPr lang="en-US" sz="3600" b="1" dirty="0">
              <a:solidFill>
                <a:srgbClr val="743423"/>
              </a:solidFill>
              <a:latin typeface="Georgia" panose="02040502050405020303" pitchFamily="18" charset="0"/>
            </a:endParaRP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170147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51255" y="1635326"/>
            <a:ext cx="4747370" cy="2516073"/>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743423"/>
                </a:solidFill>
                <a:latin typeface="Georgia" panose="02040502050405020303" pitchFamily="18" charset="0"/>
              </a:rPr>
              <a:t>Sliver of the pie must be people</a:t>
            </a:r>
          </a:p>
          <a:p>
            <a:endParaRPr lang="en-US" sz="3600" b="1" dirty="0">
              <a:solidFill>
                <a:srgbClr val="743423"/>
              </a:solidFill>
              <a:latin typeface="Georgia" panose="02040502050405020303" pitchFamily="18" charset="0"/>
            </a:endParaRP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381661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2677656"/>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Our Vision</a:t>
            </a:r>
          </a:p>
          <a:p>
            <a:pPr algn="ctr"/>
            <a:endParaRPr lang="en-US" sz="1600" b="1" dirty="0">
              <a:solidFill>
                <a:srgbClr val="733422"/>
              </a:solidFill>
              <a:latin typeface="Georgia" panose="02040502050405020303" pitchFamily="18" charset="0"/>
            </a:endParaRPr>
          </a:p>
          <a:p>
            <a:r>
              <a:rPr lang="en-US" sz="2400" b="1" dirty="0">
                <a:solidFill>
                  <a:srgbClr val="733422"/>
                </a:solidFill>
                <a:latin typeface="Georgia" panose="02040502050405020303" pitchFamily="18" charset="0"/>
              </a:rPr>
              <a:t>We believe…</a:t>
            </a:r>
          </a:p>
          <a:p>
            <a:pPr marL="342900" indent="-342900">
              <a:buFont typeface="Arial" panose="020B0604020202020204" pitchFamily="34" charset="0"/>
              <a:buChar char="•"/>
            </a:pPr>
            <a:endParaRPr lang="en-US" sz="2400" b="1" dirty="0">
              <a:solidFill>
                <a:srgbClr val="733422"/>
              </a:solidFill>
              <a:latin typeface="Georgia" panose="02040502050405020303" pitchFamily="18" charset="0"/>
            </a:endParaRPr>
          </a:p>
          <a:p>
            <a:pPr marL="342900" indent="-342900">
              <a:buFont typeface="Arial" panose="020B0604020202020204" pitchFamily="34" charset="0"/>
              <a:buChar char="•"/>
            </a:pPr>
            <a:endParaRPr lang="en-US" sz="2400" b="1" dirty="0">
              <a:solidFill>
                <a:srgbClr val="733422"/>
              </a:solidFill>
              <a:latin typeface="Georgia" panose="02040502050405020303" pitchFamily="18" charset="0"/>
            </a:endParaRP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Personal Interests </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Recommendations </a:t>
            </a:r>
          </a:p>
        </p:txBody>
      </p:sp>
    </p:spTree>
    <p:extLst>
      <p:ext uri="{BB962C8B-B14F-4D97-AF65-F5344CB8AC3E}">
        <p14:creationId xmlns:p14="http://schemas.microsoft.com/office/powerpoint/2010/main" val="60238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7521" y="1872392"/>
            <a:ext cx="4747370" cy="1408078"/>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rgbClr val="743423"/>
                </a:solidFill>
                <a:latin typeface="Georgia" panose="02040502050405020303" pitchFamily="18" charset="0"/>
              </a:rPr>
              <a:t>Brand Advocacy</a:t>
            </a:r>
          </a:p>
          <a:p>
            <a:pPr marL="571500" indent="-571500">
              <a:buFont typeface="Arial" panose="020B0604020202020204" pitchFamily="34" charset="0"/>
              <a:buChar char="•"/>
            </a:pPr>
            <a:r>
              <a:rPr lang="en-US" sz="3600" b="1" dirty="0">
                <a:solidFill>
                  <a:srgbClr val="743423"/>
                </a:solidFill>
                <a:latin typeface="Georgia" panose="02040502050405020303" pitchFamily="18" charset="0"/>
              </a:rPr>
              <a:t>PR Value</a:t>
            </a:r>
          </a:p>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373619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90134" y="2007859"/>
            <a:ext cx="5633424" cy="646331"/>
          </a:xfrm>
          <a:prstGeom prst="rect">
            <a:avLst/>
          </a:prstGeom>
          <a:noFill/>
        </p:spPr>
        <p:txBody>
          <a:bodyPr wrap="square" rtlCol="0">
            <a:spAutoFit/>
          </a:bodyPr>
          <a:lstStyle/>
          <a:p>
            <a:r>
              <a:rPr lang="en-US" sz="3600" b="1" dirty="0">
                <a:solidFill>
                  <a:srgbClr val="743423"/>
                </a:solidFill>
                <a:latin typeface="Georgia" panose="02040502050405020303" pitchFamily="18" charset="0"/>
              </a:rPr>
              <a:t>3</a:t>
            </a:r>
            <a:r>
              <a:rPr lang="en-US" sz="3600" b="1" baseline="30000" dirty="0">
                <a:solidFill>
                  <a:srgbClr val="743423"/>
                </a:solidFill>
                <a:latin typeface="Georgia" panose="02040502050405020303" pitchFamily="18" charset="0"/>
              </a:rPr>
              <a:t>rd</a:t>
            </a:r>
            <a:r>
              <a:rPr lang="en-US" sz="3600" b="1" dirty="0">
                <a:solidFill>
                  <a:srgbClr val="743423"/>
                </a:solidFill>
                <a:latin typeface="Georgia" panose="02040502050405020303" pitchFamily="18" charset="0"/>
              </a:rPr>
              <a:t> Party Credibility</a:t>
            </a:r>
            <a:endParaRPr lang="en-US" b="1" dirty="0">
              <a:solidFill>
                <a:srgbClr val="743423"/>
              </a:solidFill>
              <a:latin typeface="Georgia" panose="02040502050405020303" pitchFamily="18" charset="0"/>
            </a:endParaRPr>
          </a:p>
        </p:txBody>
      </p:sp>
    </p:spTree>
    <p:extLst>
      <p:ext uri="{BB962C8B-B14F-4D97-AF65-F5344CB8AC3E}">
        <p14:creationId xmlns:p14="http://schemas.microsoft.com/office/powerpoint/2010/main" val="2655312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229600" cy="5143500"/>
          </a:xfrm>
          <a:prstGeom prst="rect">
            <a:avLst/>
          </a:prstGeom>
          <a:solidFill>
            <a:srgbClr val="E7CC97"/>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2037521" y="1872392"/>
            <a:ext cx="4747370"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 </a:t>
            </a:r>
          </a:p>
        </p:txBody>
      </p:sp>
      <p:pic>
        <p:nvPicPr>
          <p:cNvPr id="5" name="Picture 4">
            <a:extLst>
              <a:ext uri="{FF2B5EF4-FFF2-40B4-BE49-F238E27FC236}">
                <a16:creationId xmlns:a16="http://schemas.microsoft.com/office/drawing/2014/main" id="{B2248FF9-29F5-9248-A4F6-A1D3E25D8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33" y="-77932"/>
            <a:ext cx="6858000" cy="5299364"/>
          </a:xfrm>
          <a:prstGeom prst="rect">
            <a:avLst/>
          </a:prstGeom>
        </p:spPr>
      </p:pic>
    </p:spTree>
    <p:extLst>
      <p:ext uri="{BB962C8B-B14F-4D97-AF65-F5344CB8AC3E}">
        <p14:creationId xmlns:p14="http://schemas.microsoft.com/office/powerpoint/2010/main" val="75200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950" y="1336982"/>
            <a:ext cx="5981700" cy="2277547"/>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Lake George Details</a:t>
            </a:r>
          </a:p>
          <a:p>
            <a:pPr algn="ctr"/>
            <a:endParaRPr lang="en-US" sz="1400" b="1" dirty="0">
              <a:solidFill>
                <a:srgbClr val="733422"/>
              </a:solidFill>
              <a:latin typeface="Georgia" panose="02040502050405020303" pitchFamily="18" charset="0"/>
            </a:endParaRP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Lake George = Adirondacks</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Cooperstown, Niagara Falls, Lake George</a:t>
            </a:r>
          </a:p>
          <a:p>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2600355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21665" y="1454950"/>
            <a:ext cx="3399183" cy="1408078"/>
          </a:xfrm>
          <a:prstGeom prst="rect">
            <a:avLst/>
          </a:prstGeom>
          <a:noFill/>
        </p:spPr>
        <p:txBody>
          <a:bodyPr wrap="square" rtlCol="0">
            <a:spAutoFit/>
          </a:bodyPr>
          <a:lstStyle/>
          <a:p>
            <a:r>
              <a:rPr lang="en-US" sz="3600" b="1" dirty="0">
                <a:solidFill>
                  <a:srgbClr val="743423"/>
                </a:solidFill>
                <a:latin typeface="Georgia" panose="02040502050405020303" pitchFamily="18" charset="0"/>
              </a:rPr>
              <a:t>Lake Georges </a:t>
            </a: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
        <p:nvSpPr>
          <p:cNvPr id="4" name="TextBox 3"/>
          <p:cNvSpPr txBox="1"/>
          <p:nvPr/>
        </p:nvSpPr>
        <p:spPr>
          <a:xfrm>
            <a:off x="2312505" y="1375438"/>
            <a:ext cx="520147" cy="1408078"/>
          </a:xfrm>
          <a:prstGeom prst="rect">
            <a:avLst/>
          </a:prstGeom>
          <a:noFill/>
        </p:spPr>
        <p:txBody>
          <a:bodyPr wrap="square" rtlCol="0">
            <a:spAutoFit/>
          </a:bodyPr>
          <a:lstStyle/>
          <a:p>
            <a:r>
              <a:rPr lang="en-US" sz="3600" b="1" dirty="0">
                <a:solidFill>
                  <a:srgbClr val="743423"/>
                </a:solidFill>
                <a:latin typeface="Georgia" panose="02040502050405020303" pitchFamily="18" charset="0"/>
              </a:rPr>
              <a:t>3</a:t>
            </a: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
        <p:nvSpPr>
          <p:cNvPr id="5" name="TextBox 4"/>
          <p:cNvSpPr txBox="1"/>
          <p:nvPr/>
        </p:nvSpPr>
        <p:spPr>
          <a:xfrm>
            <a:off x="2312505" y="1726822"/>
            <a:ext cx="5981700" cy="243143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1400" b="1" dirty="0">
              <a:solidFill>
                <a:srgbClr val="733422"/>
              </a:solidFill>
              <a:latin typeface="Georgia" panose="02040502050405020303" pitchFamily="18" charset="0"/>
            </a:endParaRPr>
          </a:p>
          <a:p>
            <a:pPr marL="342900" indent="-342900">
              <a:buFont typeface="Arial" panose="020B0604020202020204" pitchFamily="34" charset="0"/>
              <a:buChar char="•"/>
            </a:pPr>
            <a:r>
              <a:rPr lang="en-US" sz="3200" b="1" dirty="0">
                <a:solidFill>
                  <a:srgbClr val="733422"/>
                </a:solidFill>
                <a:latin typeface="Georgia" panose="02040502050405020303" pitchFamily="18" charset="0"/>
              </a:rPr>
              <a:t>1 Mile South</a:t>
            </a:r>
          </a:p>
          <a:p>
            <a:pPr marL="342900" indent="-342900">
              <a:buFont typeface="Arial" panose="020B0604020202020204" pitchFamily="34" charset="0"/>
              <a:buChar char="•"/>
            </a:pPr>
            <a:r>
              <a:rPr lang="en-US" sz="3200" b="1" dirty="0">
                <a:solidFill>
                  <a:srgbClr val="733422"/>
                </a:solidFill>
                <a:latin typeface="Georgia" panose="02040502050405020303" pitchFamily="18" charset="0"/>
              </a:rPr>
              <a:t>1 Mile north </a:t>
            </a:r>
          </a:p>
          <a:p>
            <a:pPr marL="342900" indent="-342900">
              <a:buFont typeface="Arial" panose="020B0604020202020204" pitchFamily="34" charset="0"/>
              <a:buChar char="•"/>
            </a:pPr>
            <a:r>
              <a:rPr lang="en-US" sz="3200" b="1" dirty="0">
                <a:solidFill>
                  <a:srgbClr val="733422"/>
                </a:solidFill>
                <a:latin typeface="Georgia" panose="02040502050405020303" pitchFamily="18" charset="0"/>
              </a:rPr>
              <a:t>Boaters</a:t>
            </a:r>
          </a:p>
          <a:p>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1567961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8638" y="1663305"/>
            <a:ext cx="4714828" cy="1962076"/>
          </a:xfrm>
          <a:prstGeom prst="rect">
            <a:avLst/>
          </a:prstGeom>
          <a:noFill/>
        </p:spPr>
        <p:txBody>
          <a:bodyPr wrap="square" rtlCol="0">
            <a:spAutoFit/>
          </a:bodyPr>
          <a:lstStyle/>
          <a:p>
            <a:r>
              <a:rPr lang="en-US" sz="3600" b="1" dirty="0">
                <a:solidFill>
                  <a:srgbClr val="743423"/>
                </a:solidFill>
                <a:latin typeface="Georgia" panose="02040502050405020303" pitchFamily="18" charset="0"/>
              </a:rPr>
              <a:t>How are we performing?</a:t>
            </a: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340921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2534" y="850506"/>
            <a:ext cx="5841999" cy="4178067"/>
          </a:xfrm>
          <a:prstGeom prst="rect">
            <a:avLst/>
          </a:prstGeom>
          <a:noFill/>
        </p:spPr>
        <p:txBody>
          <a:bodyPr wrap="square" rtlCol="0">
            <a:spAutoFit/>
          </a:bodyPr>
          <a:lstStyle/>
          <a:p>
            <a:pPr marL="571500" indent="-571500">
              <a:buFont typeface="Arial" panose="020B0604020202020204" pitchFamily="34" charset="0"/>
              <a:buChar char="•"/>
            </a:pPr>
            <a:endParaRPr lang="en-US" sz="3600" b="1" dirty="0">
              <a:solidFill>
                <a:srgbClr val="743423"/>
              </a:solidFill>
              <a:latin typeface="Georgia" panose="02040502050405020303" pitchFamily="18" charset="0"/>
            </a:endParaRPr>
          </a:p>
          <a:p>
            <a:pPr marL="571500" indent="-571500">
              <a:buFont typeface="Arial" panose="020B0604020202020204" pitchFamily="34" charset="0"/>
              <a:buChar char="•"/>
            </a:pPr>
            <a:r>
              <a:rPr lang="en-US" sz="3600" b="1" dirty="0">
                <a:solidFill>
                  <a:srgbClr val="743423"/>
                </a:solidFill>
                <a:latin typeface="Georgia" panose="02040502050405020303" pitchFamily="18" charset="0"/>
              </a:rPr>
              <a:t>25% of the cost (or less)</a:t>
            </a:r>
          </a:p>
          <a:p>
            <a:pPr marL="571500" indent="-571500">
              <a:buFont typeface="Arial" panose="020B0604020202020204" pitchFamily="34" charset="0"/>
              <a:buChar char="•"/>
            </a:pPr>
            <a:r>
              <a:rPr lang="en-US" sz="3600" b="1" dirty="0">
                <a:solidFill>
                  <a:srgbClr val="743423"/>
                </a:solidFill>
                <a:latin typeface="Georgia" panose="02040502050405020303" pitchFamily="18" charset="0"/>
              </a:rPr>
              <a:t>500-600k live impressions</a:t>
            </a:r>
          </a:p>
          <a:p>
            <a:pPr marL="571500" indent="-571500">
              <a:buFont typeface="Arial" panose="020B0604020202020204" pitchFamily="34" charset="0"/>
              <a:buChar char="•"/>
            </a:pPr>
            <a:r>
              <a:rPr lang="en-US" sz="3600" b="1" dirty="0">
                <a:solidFill>
                  <a:srgbClr val="743423"/>
                </a:solidFill>
                <a:latin typeface="Georgia" panose="02040502050405020303" pitchFamily="18" charset="0"/>
              </a:rPr>
              <a:t>3,000-4,000 guides</a:t>
            </a: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84369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2534" y="850506"/>
            <a:ext cx="5841999" cy="1408078"/>
          </a:xfrm>
          <a:prstGeom prst="rect">
            <a:avLst/>
          </a:prstGeom>
          <a:noFill/>
        </p:spPr>
        <p:txBody>
          <a:bodyPr wrap="square" rtlCol="0">
            <a:spAutoFit/>
          </a:bodyPr>
          <a:lstStyle/>
          <a:p>
            <a:pPr marL="571500" indent="-571500">
              <a:buFont typeface="Arial" panose="020B0604020202020204" pitchFamily="34" charset="0"/>
              <a:buChar char="•"/>
            </a:pPr>
            <a:endParaRPr lang="en-US" sz="3600" b="1" dirty="0">
              <a:solidFill>
                <a:srgbClr val="743423"/>
              </a:solidFill>
              <a:latin typeface="Georgia" panose="02040502050405020303" pitchFamily="18" charset="0"/>
            </a:endParaRP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pic>
        <p:nvPicPr>
          <p:cNvPr id="3" name="Picture 2">
            <a:extLst>
              <a:ext uri="{FF2B5EF4-FFF2-40B4-BE49-F238E27FC236}">
                <a16:creationId xmlns:a16="http://schemas.microsoft.com/office/drawing/2014/main" id="{811B2CD2-15BD-D240-B592-0F37BF2E111F}"/>
              </a:ext>
            </a:extLst>
          </p:cNvPr>
          <p:cNvPicPr>
            <a:picLocks noChangeAspect="1"/>
          </p:cNvPicPr>
          <p:nvPr/>
        </p:nvPicPr>
        <p:blipFill rotWithShape="1">
          <a:blip r:embed="rId2">
            <a:extLst>
              <a:ext uri="{28A0092B-C50C-407E-A947-70E740481C1C}">
                <a14:useLocalDpi xmlns:a14="http://schemas.microsoft.com/office/drawing/2010/main" val="0"/>
              </a:ext>
            </a:extLst>
          </a:blip>
          <a:srcRect l="6864" t="5532" r="6796" b="66801"/>
          <a:stretch/>
        </p:blipFill>
        <p:spPr>
          <a:xfrm>
            <a:off x="422030" y="1277815"/>
            <a:ext cx="7321855" cy="3036277"/>
          </a:xfrm>
          <a:prstGeom prst="rect">
            <a:avLst/>
          </a:prstGeom>
        </p:spPr>
      </p:pic>
    </p:spTree>
    <p:extLst>
      <p:ext uri="{BB962C8B-B14F-4D97-AF65-F5344CB8AC3E}">
        <p14:creationId xmlns:p14="http://schemas.microsoft.com/office/powerpoint/2010/main" val="388988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2534" y="850506"/>
            <a:ext cx="5841999" cy="1408078"/>
          </a:xfrm>
          <a:prstGeom prst="rect">
            <a:avLst/>
          </a:prstGeom>
          <a:noFill/>
        </p:spPr>
        <p:txBody>
          <a:bodyPr wrap="square" rtlCol="0">
            <a:spAutoFit/>
          </a:bodyPr>
          <a:lstStyle/>
          <a:p>
            <a:pPr marL="571500" indent="-571500">
              <a:buFont typeface="Arial" panose="020B0604020202020204" pitchFamily="34" charset="0"/>
              <a:buChar char="•"/>
            </a:pPr>
            <a:endParaRPr lang="en-US" sz="3600" b="1" dirty="0">
              <a:solidFill>
                <a:srgbClr val="743423"/>
              </a:solidFill>
              <a:latin typeface="Georgia" panose="02040502050405020303" pitchFamily="18" charset="0"/>
            </a:endParaRPr>
          </a:p>
          <a:p>
            <a:endParaRPr lang="en-US" sz="3600" b="1" dirty="0">
              <a:solidFill>
                <a:srgbClr val="743423"/>
              </a:solidFill>
              <a:latin typeface="Georgia" panose="02040502050405020303" pitchFamily="18" charset="0"/>
            </a:endParaRPr>
          </a:p>
          <a:p>
            <a:r>
              <a:rPr lang="en-US" b="1" dirty="0">
                <a:solidFill>
                  <a:srgbClr val="743423"/>
                </a:solidFill>
                <a:latin typeface="Georgia" panose="02040502050405020303" pitchFamily="18" charset="0"/>
              </a:rPr>
              <a:t> </a:t>
            </a:r>
          </a:p>
        </p:txBody>
      </p:sp>
      <p:sp>
        <p:nvSpPr>
          <p:cNvPr id="5" name="Rectangle 4">
            <a:extLst>
              <a:ext uri="{FF2B5EF4-FFF2-40B4-BE49-F238E27FC236}">
                <a16:creationId xmlns:a16="http://schemas.microsoft.com/office/drawing/2014/main" id="{F0577FF0-6EFF-F342-AD43-3370779CFF2D}"/>
              </a:ext>
            </a:extLst>
          </p:cNvPr>
          <p:cNvSpPr/>
          <p:nvPr/>
        </p:nvSpPr>
        <p:spPr>
          <a:xfrm>
            <a:off x="2625969" y="1735015"/>
            <a:ext cx="1547446" cy="2110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5FC076-2672-2647-8B8B-7DBEADB90B2F}"/>
              </a:ext>
            </a:extLst>
          </p:cNvPr>
          <p:cNvSpPr/>
          <p:nvPr/>
        </p:nvSpPr>
        <p:spPr>
          <a:xfrm>
            <a:off x="4091354" y="2155060"/>
            <a:ext cx="1195754" cy="2364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8B2F8D5-082D-B544-8654-0D88D7D0FFFF}"/>
              </a:ext>
            </a:extLst>
          </p:cNvPr>
          <p:cNvSpPr/>
          <p:nvPr/>
        </p:nvSpPr>
        <p:spPr>
          <a:xfrm>
            <a:off x="339969" y="1292833"/>
            <a:ext cx="7502770" cy="3208571"/>
          </a:xfrm>
          <a:prstGeom prst="rect">
            <a:avLst/>
          </a:prstGeom>
          <a:ln>
            <a:noFill/>
          </a:ln>
        </p:spPr>
        <p:txBody>
          <a:bodyPr wrap="square">
            <a:spAutoFit/>
          </a:bodyPr>
          <a:lstStyle/>
          <a:p>
            <a:r>
              <a:rPr lang="en-US" dirty="0">
                <a:solidFill>
                  <a:srgbClr val="000000"/>
                </a:solidFill>
                <a:latin typeface="Helvetica Neue" panose="02000503000000020004" pitchFamily="2" charset="0"/>
              </a:rPr>
              <a:t>Hi Josiah,</a:t>
            </a:r>
          </a:p>
          <a:p>
            <a:r>
              <a:rPr lang="en-US" dirty="0">
                <a:solidFill>
                  <a:srgbClr val="000000"/>
                </a:solidFill>
                <a:latin typeface="Helvetica Neue" panose="02000503000000020004" pitchFamily="2" charset="0"/>
              </a:rPr>
              <a:t>  It was a pleasure meeting with you at the Philadelphia Travel and Adventure Show. Last year your group told us about the </a:t>
            </a:r>
            <a:r>
              <a:rPr lang="en-US" b="1" dirty="0">
                <a:solidFill>
                  <a:srgbClr val="000000"/>
                </a:solidFill>
                <a:latin typeface="Helvetica Neue" panose="02000503000000020004" pitchFamily="2" charset="0"/>
              </a:rPr>
              <a:t>Lake George area </a:t>
            </a:r>
            <a:r>
              <a:rPr lang="en-US" dirty="0">
                <a:solidFill>
                  <a:srgbClr val="000000"/>
                </a:solidFill>
                <a:latin typeface="Helvetica Neue" panose="02000503000000020004" pitchFamily="2" charset="0"/>
              </a:rPr>
              <a:t>and based on your group and the information we went there for vacation in July 2016.  We loved it! It was perfect for our family trip. We have been fortunate to travel all over the world but  I </a:t>
            </a:r>
            <a:r>
              <a:rPr lang="en-US" b="1" dirty="0">
                <a:solidFill>
                  <a:srgbClr val="000000"/>
                </a:solidFill>
                <a:latin typeface="Helvetica Neue" panose="02000503000000020004" pitchFamily="2" charset="0"/>
              </a:rPr>
              <a:t>never realized </a:t>
            </a:r>
            <a:r>
              <a:rPr lang="en-US" dirty="0">
                <a:solidFill>
                  <a:srgbClr val="000000"/>
                </a:solidFill>
                <a:latin typeface="Helvetica Neue" panose="02000503000000020004" pitchFamily="2" charset="0"/>
              </a:rPr>
              <a:t>how much was so close to Philadelphia. This year I specifically looked for your group when I attended the show this past Saturday. After talking with you and your staff at the booth I think we will be visiting Corning and the Finger Lakes this summer.  Thank you again for your help and suggestions.</a:t>
            </a:r>
          </a:p>
          <a:p>
            <a:br>
              <a:rPr lang="en-US" dirty="0">
                <a:solidFill>
                  <a:srgbClr val="000000"/>
                </a:solidFill>
                <a:latin typeface="Helvetica Neue" panose="02000503000000020004" pitchFamily="2" charset="0"/>
              </a:rPr>
            </a:br>
            <a:endParaRPr lang="en-US" dirty="0">
              <a:solidFill>
                <a:srgbClr val="000000"/>
              </a:solidFill>
              <a:latin typeface="Helvetica Neue" panose="02000503000000020004" pitchFamily="2" charset="0"/>
            </a:endParaRPr>
          </a:p>
          <a:p>
            <a:r>
              <a:rPr lang="en-US" dirty="0">
                <a:solidFill>
                  <a:srgbClr val="000000"/>
                </a:solidFill>
                <a:latin typeface="Helvetica Neue" panose="02000503000000020004" pitchFamily="2" charset="0"/>
              </a:rPr>
              <a:t>Regards,</a:t>
            </a:r>
          </a:p>
          <a:p>
            <a:r>
              <a:rPr lang="en-US" dirty="0">
                <a:solidFill>
                  <a:srgbClr val="000000"/>
                </a:solidFill>
                <a:latin typeface="Helvetica Neue" panose="02000503000000020004" pitchFamily="2" charset="0"/>
              </a:rPr>
              <a:t>Jackie Gerhart</a:t>
            </a:r>
          </a:p>
          <a:p>
            <a:r>
              <a:rPr lang="en-US" dirty="0">
                <a:solidFill>
                  <a:srgbClr val="000000"/>
                </a:solidFill>
                <a:latin typeface="Helvetica Neue" panose="02000503000000020004" pitchFamily="2" charset="0"/>
              </a:rPr>
              <a:t>Wynnewood, PA</a:t>
            </a:r>
          </a:p>
          <a:p>
            <a:br>
              <a:rPr lang="en-US" dirty="0"/>
            </a:br>
            <a:endParaRPr lang="en-US" dirty="0"/>
          </a:p>
        </p:txBody>
      </p:sp>
    </p:spTree>
    <p:extLst>
      <p:ext uri="{BB962C8B-B14F-4D97-AF65-F5344CB8AC3E}">
        <p14:creationId xmlns:p14="http://schemas.microsoft.com/office/powerpoint/2010/main" val="92766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950" y="1336982"/>
            <a:ext cx="5981700" cy="2646878"/>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Lake George Details</a:t>
            </a:r>
          </a:p>
          <a:p>
            <a:pPr algn="ctr"/>
            <a:endParaRPr lang="en-US" sz="1400" b="1" dirty="0">
              <a:solidFill>
                <a:srgbClr val="733422"/>
              </a:solidFill>
              <a:latin typeface="Georgia" panose="02040502050405020303" pitchFamily="18" charset="0"/>
            </a:endParaRP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Take what we do into your marketing</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Talk about them</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“Something for everyone”?</a:t>
            </a:r>
          </a:p>
          <a:p>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2696425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4" name="TextBox 3"/>
          <p:cNvSpPr txBox="1"/>
          <p:nvPr/>
        </p:nvSpPr>
        <p:spPr>
          <a:xfrm>
            <a:off x="1123950" y="1336982"/>
            <a:ext cx="5981700" cy="1077218"/>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Simple Mission: </a:t>
            </a:r>
          </a:p>
          <a:p>
            <a:pPr algn="ctr"/>
            <a:r>
              <a:rPr lang="en-US" sz="3200" b="1" dirty="0">
                <a:solidFill>
                  <a:srgbClr val="733422"/>
                </a:solidFill>
                <a:latin typeface="Georgia" panose="02040502050405020303" pitchFamily="18" charset="0"/>
              </a:rPr>
              <a:t>First Time Visitors</a:t>
            </a:r>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2323977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950" y="1336982"/>
            <a:ext cx="5981700" cy="1938992"/>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Instagram </a:t>
            </a:r>
          </a:p>
          <a:p>
            <a:pPr algn="ctr"/>
            <a:endParaRPr lang="en-US" sz="3200" b="1" dirty="0">
              <a:solidFill>
                <a:srgbClr val="733422"/>
              </a:solidFill>
              <a:latin typeface="Georgia" panose="02040502050405020303" pitchFamily="18" charset="0"/>
            </a:endParaRPr>
          </a:p>
          <a:p>
            <a:pPr algn="ctr"/>
            <a:r>
              <a:rPr lang="en-US" sz="3200" b="1" dirty="0">
                <a:solidFill>
                  <a:srgbClr val="733422"/>
                </a:solidFill>
                <a:latin typeface="Georgia" panose="02040502050405020303" pitchFamily="18" charset="0"/>
              </a:rPr>
              <a:t>@</a:t>
            </a:r>
            <a:r>
              <a:rPr lang="en-US" sz="3200" b="1" dirty="0" err="1">
                <a:solidFill>
                  <a:srgbClr val="733422"/>
                </a:solidFill>
                <a:latin typeface="Georgia" panose="02040502050405020303" pitchFamily="18" charset="0"/>
              </a:rPr>
              <a:t>NewYorkSherpa</a:t>
            </a:r>
            <a:endParaRPr lang="en-US" sz="2400" b="1" dirty="0">
              <a:solidFill>
                <a:srgbClr val="733422"/>
              </a:solidFill>
              <a:latin typeface="Georgia" panose="02040502050405020303" pitchFamily="18" charset="0"/>
            </a:endParaRPr>
          </a:p>
          <a:p>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2675364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7521" y="1872392"/>
            <a:ext cx="4747370"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 </a:t>
            </a:r>
          </a:p>
        </p:txBody>
      </p:sp>
    </p:spTree>
    <p:extLst>
      <p:ext uri="{BB962C8B-B14F-4D97-AF65-F5344CB8AC3E}">
        <p14:creationId xmlns:p14="http://schemas.microsoft.com/office/powerpoint/2010/main" val="3136743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84" y="1467882"/>
            <a:ext cx="7453376" cy="2329180"/>
          </a:xfrm>
          <a:prstGeom prst="rect">
            <a:avLst/>
          </a:prstGeom>
        </p:spPr>
      </p:pic>
    </p:spTree>
    <p:extLst>
      <p:ext uri="{BB962C8B-B14F-4D97-AF65-F5344CB8AC3E}">
        <p14:creationId xmlns:p14="http://schemas.microsoft.com/office/powerpoint/2010/main" val="3940354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229600" cy="5143500"/>
          </a:xfrm>
          <a:prstGeom prst="rect">
            <a:avLst/>
          </a:prstGeom>
          <a:solidFill>
            <a:srgbClr val="E7CC97"/>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972" y="0"/>
            <a:ext cx="6664983" cy="5150214"/>
          </a:xfrm>
          <a:prstGeom prst="rect">
            <a:avLst/>
          </a:prstGeom>
        </p:spPr>
      </p:pic>
    </p:spTree>
    <p:extLst>
      <p:ext uri="{BB962C8B-B14F-4D97-AF65-F5344CB8AC3E}">
        <p14:creationId xmlns:p14="http://schemas.microsoft.com/office/powerpoint/2010/main" val="17805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2646878"/>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Mobile Visitors Center</a:t>
            </a:r>
          </a:p>
          <a:p>
            <a:pPr algn="ctr"/>
            <a:endParaRPr lang="en-US" sz="1400" b="1" dirty="0">
              <a:solidFill>
                <a:srgbClr val="733422"/>
              </a:solidFill>
              <a:latin typeface="Georgia" panose="02040502050405020303" pitchFamily="18" charset="0"/>
            </a:endParaRP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Fairs/Festivals</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Travel Shows</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Malls</a:t>
            </a:r>
          </a:p>
          <a:p>
            <a:pPr marL="342900" indent="-342900">
              <a:buFont typeface="Arial" panose="020B0604020202020204" pitchFamily="34" charset="0"/>
              <a:buChar char="•"/>
            </a:pPr>
            <a:r>
              <a:rPr lang="en-US" sz="2400" b="1" dirty="0">
                <a:solidFill>
                  <a:srgbClr val="733422"/>
                </a:solidFill>
                <a:latin typeface="Georgia" panose="02040502050405020303" pitchFamily="18" charset="0"/>
              </a:rPr>
              <a:t>Tactical Locations</a:t>
            </a:r>
          </a:p>
          <a:p>
            <a:pPr marL="457200" indent="-457200">
              <a:buFontTx/>
              <a:buChar char="-"/>
            </a:pPr>
            <a:endParaRPr lang="en-US" sz="2400" b="1" dirty="0">
              <a:solidFill>
                <a:srgbClr val="733422"/>
              </a:solidFill>
              <a:latin typeface="Georgia" panose="02040502050405020303" pitchFamily="18" charset="0"/>
            </a:endParaRPr>
          </a:p>
        </p:txBody>
      </p:sp>
    </p:spTree>
    <p:extLst>
      <p:ext uri="{BB962C8B-B14F-4D97-AF65-F5344CB8AC3E}">
        <p14:creationId xmlns:p14="http://schemas.microsoft.com/office/powerpoint/2010/main" val="262204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7" name="TextBox 6"/>
          <p:cNvSpPr txBox="1"/>
          <p:nvPr/>
        </p:nvSpPr>
        <p:spPr>
          <a:xfrm>
            <a:off x="3420268" y="561829"/>
            <a:ext cx="3122772"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Sherpa Mobile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3596" y="1110325"/>
            <a:ext cx="5089443" cy="381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7214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2268" y="995283"/>
            <a:ext cx="4945063" cy="3708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759868" y="541690"/>
            <a:ext cx="3122772" cy="300082"/>
          </a:xfrm>
          <a:prstGeom prst="rect">
            <a:avLst/>
          </a:prstGeom>
          <a:noFill/>
        </p:spPr>
        <p:txBody>
          <a:bodyPr wrap="square" rtlCol="0">
            <a:spAutoFit/>
          </a:bodyPr>
          <a:lstStyle/>
          <a:p>
            <a:r>
              <a:rPr lang="en-US" b="1" dirty="0">
                <a:solidFill>
                  <a:srgbClr val="743423"/>
                </a:solidFill>
                <a:latin typeface="Georgia" panose="02040502050405020303" pitchFamily="18" charset="0"/>
              </a:rPr>
              <a:t>Northeast  RV Show, Suffern, NY</a:t>
            </a:r>
          </a:p>
        </p:txBody>
      </p:sp>
    </p:spTree>
    <p:extLst>
      <p:ext uri="{BB962C8B-B14F-4D97-AF65-F5344CB8AC3E}">
        <p14:creationId xmlns:p14="http://schemas.microsoft.com/office/powerpoint/2010/main" val="1770584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123950" y="1336982"/>
            <a:ext cx="5981700" cy="584775"/>
          </a:xfrm>
          <a:prstGeom prst="rect">
            <a:avLst/>
          </a:prstGeom>
          <a:noFill/>
        </p:spPr>
        <p:txBody>
          <a:bodyPr wrap="square" rtlCol="0">
            <a:spAutoFit/>
          </a:bodyPr>
          <a:lstStyle/>
          <a:p>
            <a:pPr algn="ctr"/>
            <a:r>
              <a:rPr lang="en-US" sz="3200" b="1" dirty="0">
                <a:solidFill>
                  <a:srgbClr val="733422"/>
                </a:solidFill>
                <a:latin typeface="Georgia" panose="02040502050405020303" pitchFamily="18" charset="0"/>
              </a:rPr>
              <a:t> </a:t>
            </a:r>
            <a:endParaRPr lang="en-US" sz="2400" b="1" dirty="0">
              <a:solidFill>
                <a:srgbClr val="733422"/>
              </a:solidFill>
              <a:latin typeface="Georgia" panose="02040502050405020303" pitchFamily="18" charset="0"/>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2953" y="968932"/>
            <a:ext cx="2569633" cy="385444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854" y="968932"/>
            <a:ext cx="2599778" cy="3897765"/>
          </a:xfrm>
          <a:prstGeom prst="rect">
            <a:avLst/>
          </a:prstGeom>
        </p:spPr>
      </p:pic>
    </p:spTree>
    <p:extLst>
      <p:ext uri="{BB962C8B-B14F-4D97-AF65-F5344CB8AC3E}">
        <p14:creationId xmlns:p14="http://schemas.microsoft.com/office/powerpoint/2010/main" val="2306108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1988</TotalTime>
  <Words>198</Words>
  <Application>Microsoft Macintosh PowerPoint</Application>
  <PresentationFormat>Custom</PresentationFormat>
  <Paragraphs>94</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Georgia</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Joes</dc:creator>
  <cp:lastModifiedBy>Josiah Brown</cp:lastModifiedBy>
  <cp:revision>30</cp:revision>
  <dcterms:created xsi:type="dcterms:W3CDTF">2015-03-03T20:06:02Z</dcterms:created>
  <dcterms:modified xsi:type="dcterms:W3CDTF">2018-01-26T04:01:52Z</dcterms:modified>
</cp:coreProperties>
</file>