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0" r:id="rId3"/>
    <p:sldId id="267" r:id="rId4"/>
    <p:sldId id="269" r:id="rId5"/>
    <p:sldId id="257" r:id="rId6"/>
    <p:sldId id="258" r:id="rId7"/>
    <p:sldId id="271" r:id="rId8"/>
    <p:sldId id="259" r:id="rId9"/>
    <p:sldId id="272"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2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chael%20Schrammel\Desktop\EDC\HJulyActiveX.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Michael%20Schrammel\Desktop\EDC\HJulyActiveX.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Michael%20Schrammel\Desktop\EDC\HJulyActiveX.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Available</a:t>
            </a:r>
            <a:r>
              <a:rPr lang="en-US" baseline="0"/>
              <a:t> Homes By Price Range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Total!$C$23</c:f>
              <c:strCache>
                <c:ptCount val="1"/>
                <c:pt idx="0">
                  <c:v>Single Family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Total!$A$24:$A$34</c:f>
              <c:strCache>
                <c:ptCount val="11"/>
                <c:pt idx="0">
                  <c:v>0-49.999</c:v>
                </c:pt>
                <c:pt idx="1">
                  <c:v>50-99.999</c:v>
                </c:pt>
                <c:pt idx="2">
                  <c:v>100-149.999</c:v>
                </c:pt>
                <c:pt idx="3">
                  <c:v>150-199.999</c:v>
                </c:pt>
                <c:pt idx="4">
                  <c:v>200-249.999</c:v>
                </c:pt>
                <c:pt idx="5">
                  <c:v>250-299.999</c:v>
                </c:pt>
                <c:pt idx="6">
                  <c:v>300-349.999</c:v>
                </c:pt>
                <c:pt idx="7">
                  <c:v>350-399.999</c:v>
                </c:pt>
                <c:pt idx="8">
                  <c:v>400-449.999</c:v>
                </c:pt>
                <c:pt idx="9">
                  <c:v>450-499.999</c:v>
                </c:pt>
                <c:pt idx="10">
                  <c:v>500+</c:v>
                </c:pt>
              </c:strCache>
            </c:strRef>
          </c:cat>
          <c:val>
            <c:numRef>
              <c:f>Total!$C$24:$C$34</c:f>
              <c:numCache>
                <c:formatCode>General</c:formatCode>
                <c:ptCount val="11"/>
                <c:pt idx="0">
                  <c:v>3</c:v>
                </c:pt>
                <c:pt idx="1">
                  <c:v>10</c:v>
                </c:pt>
                <c:pt idx="2">
                  <c:v>11</c:v>
                </c:pt>
                <c:pt idx="3">
                  <c:v>15</c:v>
                </c:pt>
                <c:pt idx="4">
                  <c:v>23</c:v>
                </c:pt>
                <c:pt idx="5">
                  <c:v>18</c:v>
                </c:pt>
                <c:pt idx="6">
                  <c:v>12</c:v>
                </c:pt>
                <c:pt idx="7">
                  <c:v>16</c:v>
                </c:pt>
                <c:pt idx="8">
                  <c:v>7</c:v>
                </c:pt>
                <c:pt idx="9">
                  <c:v>5</c:v>
                </c:pt>
                <c:pt idx="10">
                  <c:v>55</c:v>
                </c:pt>
              </c:numCache>
            </c:numRef>
          </c:val>
          <c:extLst xmlns:c15="http://schemas.microsoft.com/office/drawing/2012/chart">
            <c:ext xmlns:c16="http://schemas.microsoft.com/office/drawing/2014/chart" uri="{C3380CC4-5D6E-409C-BE32-E72D297353CC}">
              <c16:uniqueId val="{00000000-5411-4F83-95DA-3CC4BA5D1D7E}"/>
            </c:ext>
          </c:extLst>
        </c:ser>
        <c:dLbls>
          <c:dLblPos val="outEnd"/>
          <c:showLegendKey val="0"/>
          <c:showVal val="1"/>
          <c:showCatName val="0"/>
          <c:showSerName val="0"/>
          <c:showPercent val="0"/>
          <c:showBubbleSize val="0"/>
        </c:dLbls>
        <c:gapWidth val="25"/>
        <c:axId val="1856260271"/>
        <c:axId val="1856276495"/>
        <c:extLst>
          <c:ext xmlns:c15="http://schemas.microsoft.com/office/drawing/2012/chart" uri="{02D57815-91ED-43cb-92C2-25804820EDAC}">
            <c15:filteredBarSeries>
              <c15:ser>
                <c:idx val="0"/>
                <c:order val="0"/>
                <c:tx>
                  <c:strRef>
                    <c:extLst>
                      <c:ext uri="{02D57815-91ED-43cb-92C2-25804820EDAC}">
                        <c15:formulaRef>
                          <c15:sqref>Total!$B$23</c15:sqref>
                        </c15:formulaRef>
                      </c:ext>
                    </c:extLst>
                    <c:strCache>
                      <c:ptCount val="1"/>
                      <c:pt idx="0">
                        <c:v>Total # Active</c:v>
                      </c:pt>
                    </c:strCache>
                  </c:strRef>
                </c:tx>
                <c:spPr>
                  <a:solidFill>
                    <a:schemeClr val="accent5">
                      <a:lumMod val="75000"/>
                    </a:schemeClr>
                  </a:solidFill>
                  <a:ln>
                    <a:noFill/>
                  </a:ln>
                  <a:effectLst>
                    <a:innerShdw blurRad="63500" dist="50800" dir="13500000">
                      <a:schemeClr val="bg1">
                        <a:alpha val="50000"/>
                      </a:scheme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Total!$A$24:$A$34</c15:sqref>
                        </c15:formulaRef>
                      </c:ext>
                    </c:extLst>
                    <c:strCache>
                      <c:ptCount val="11"/>
                      <c:pt idx="0">
                        <c:v>0-49.999</c:v>
                      </c:pt>
                      <c:pt idx="1">
                        <c:v>50-99.999</c:v>
                      </c:pt>
                      <c:pt idx="2">
                        <c:v>100-149.999</c:v>
                      </c:pt>
                      <c:pt idx="3">
                        <c:v>150-199.999</c:v>
                      </c:pt>
                      <c:pt idx="4">
                        <c:v>200-249.999</c:v>
                      </c:pt>
                      <c:pt idx="5">
                        <c:v>250-299.999</c:v>
                      </c:pt>
                      <c:pt idx="6">
                        <c:v>300-349.999</c:v>
                      </c:pt>
                      <c:pt idx="7">
                        <c:v>350-399.999</c:v>
                      </c:pt>
                      <c:pt idx="8">
                        <c:v>400-449.999</c:v>
                      </c:pt>
                      <c:pt idx="9">
                        <c:v>450-499.999</c:v>
                      </c:pt>
                      <c:pt idx="10">
                        <c:v>500+</c:v>
                      </c:pt>
                    </c:strCache>
                  </c:strRef>
                </c:cat>
                <c:val>
                  <c:numRef>
                    <c:extLst>
                      <c:ext uri="{02D57815-91ED-43cb-92C2-25804820EDAC}">
                        <c15:formulaRef>
                          <c15:sqref>Total!$B$24:$B$34</c15:sqref>
                        </c15:formulaRef>
                      </c:ext>
                    </c:extLst>
                    <c:numCache>
                      <c:formatCode>General</c:formatCode>
                      <c:ptCount val="11"/>
                      <c:pt idx="0">
                        <c:v>3</c:v>
                      </c:pt>
                      <c:pt idx="1">
                        <c:v>10</c:v>
                      </c:pt>
                      <c:pt idx="2">
                        <c:v>12</c:v>
                      </c:pt>
                      <c:pt idx="3">
                        <c:v>22</c:v>
                      </c:pt>
                      <c:pt idx="4">
                        <c:v>30</c:v>
                      </c:pt>
                      <c:pt idx="5">
                        <c:v>24</c:v>
                      </c:pt>
                      <c:pt idx="6">
                        <c:v>12</c:v>
                      </c:pt>
                      <c:pt idx="7">
                        <c:v>18</c:v>
                      </c:pt>
                      <c:pt idx="8">
                        <c:v>7</c:v>
                      </c:pt>
                      <c:pt idx="9">
                        <c:v>5</c:v>
                      </c:pt>
                      <c:pt idx="10">
                        <c:v>62</c:v>
                      </c:pt>
                    </c:numCache>
                  </c:numRef>
                </c:val>
                <c:extLst>
                  <c:ext xmlns:c16="http://schemas.microsoft.com/office/drawing/2014/chart" uri="{C3380CC4-5D6E-409C-BE32-E72D297353CC}">
                    <c16:uniqueId val="{00000001-5411-4F83-95DA-3CC4BA5D1D7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Total!$D$23</c15:sqref>
                        </c15:formulaRef>
                      </c:ext>
                    </c:extLst>
                    <c:strCache>
                      <c:ptCount val="1"/>
                      <c:pt idx="0">
                        <c:v>2 Family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Total!$A$24:$A$34</c15:sqref>
                        </c15:formulaRef>
                      </c:ext>
                    </c:extLst>
                    <c:strCache>
                      <c:ptCount val="11"/>
                      <c:pt idx="0">
                        <c:v>0-49.999</c:v>
                      </c:pt>
                      <c:pt idx="1">
                        <c:v>50-99.999</c:v>
                      </c:pt>
                      <c:pt idx="2">
                        <c:v>100-149.999</c:v>
                      </c:pt>
                      <c:pt idx="3">
                        <c:v>150-199.999</c:v>
                      </c:pt>
                      <c:pt idx="4">
                        <c:v>200-249.999</c:v>
                      </c:pt>
                      <c:pt idx="5">
                        <c:v>250-299.999</c:v>
                      </c:pt>
                      <c:pt idx="6">
                        <c:v>300-349.999</c:v>
                      </c:pt>
                      <c:pt idx="7">
                        <c:v>350-399.999</c:v>
                      </c:pt>
                      <c:pt idx="8">
                        <c:v>400-449.999</c:v>
                      </c:pt>
                      <c:pt idx="9">
                        <c:v>450-499.999</c:v>
                      </c:pt>
                      <c:pt idx="10">
                        <c:v>500+</c:v>
                      </c:pt>
                    </c:strCache>
                  </c:strRef>
                </c:cat>
                <c:val>
                  <c:numRef>
                    <c:extLst xmlns:c15="http://schemas.microsoft.com/office/drawing/2012/chart">
                      <c:ext xmlns:c15="http://schemas.microsoft.com/office/drawing/2012/chart" uri="{02D57815-91ED-43cb-92C2-25804820EDAC}">
                        <c15:formulaRef>
                          <c15:sqref>Total!$D$24:$D$34</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2-5411-4F83-95DA-3CC4BA5D1D7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Total!$E$23</c15:sqref>
                        </c15:formulaRef>
                      </c:ext>
                    </c:extLst>
                    <c:strCache>
                      <c:ptCount val="1"/>
                      <c:pt idx="0">
                        <c:v>3+ Family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Total!$A$24:$A$34</c15:sqref>
                        </c15:formulaRef>
                      </c:ext>
                    </c:extLst>
                    <c:strCache>
                      <c:ptCount val="11"/>
                      <c:pt idx="0">
                        <c:v>0-49.999</c:v>
                      </c:pt>
                      <c:pt idx="1">
                        <c:v>50-99.999</c:v>
                      </c:pt>
                      <c:pt idx="2">
                        <c:v>100-149.999</c:v>
                      </c:pt>
                      <c:pt idx="3">
                        <c:v>150-199.999</c:v>
                      </c:pt>
                      <c:pt idx="4">
                        <c:v>200-249.999</c:v>
                      </c:pt>
                      <c:pt idx="5">
                        <c:v>250-299.999</c:v>
                      </c:pt>
                      <c:pt idx="6">
                        <c:v>300-349.999</c:v>
                      </c:pt>
                      <c:pt idx="7">
                        <c:v>350-399.999</c:v>
                      </c:pt>
                      <c:pt idx="8">
                        <c:v>400-449.999</c:v>
                      </c:pt>
                      <c:pt idx="9">
                        <c:v>450-499.999</c:v>
                      </c:pt>
                      <c:pt idx="10">
                        <c:v>500+</c:v>
                      </c:pt>
                    </c:strCache>
                  </c:strRef>
                </c:cat>
                <c:val>
                  <c:numRef>
                    <c:extLst xmlns:c15="http://schemas.microsoft.com/office/drawing/2012/chart">
                      <c:ext xmlns:c15="http://schemas.microsoft.com/office/drawing/2012/chart" uri="{02D57815-91ED-43cb-92C2-25804820EDAC}">
                        <c15:formulaRef>
                          <c15:sqref>Total!$E$24:$E$34</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3-5411-4F83-95DA-3CC4BA5D1D7E}"/>
                  </c:ext>
                </c:extLst>
              </c15:ser>
            </c15:filteredBarSeries>
          </c:ext>
        </c:extLst>
      </c:barChart>
      <c:catAx>
        <c:axId val="185626027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Price</a:t>
                </a:r>
                <a:r>
                  <a:rPr lang="en-US" baseline="0"/>
                  <a:t> Range (x10^3)</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6276495"/>
        <c:crosses val="autoZero"/>
        <c:auto val="1"/>
        <c:lblAlgn val="ctr"/>
        <c:lblOffset val="100"/>
        <c:noMultiLvlLbl val="0"/>
      </c:catAx>
      <c:valAx>
        <c:axId val="18562764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Amount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6260271"/>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Single Family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2"/>
          <c:tx>
            <c:strRef>
              <c:f>Total!$C$23</c:f>
              <c:strCache>
                <c:ptCount val="1"/>
                <c:pt idx="0">
                  <c:v>Single Family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Total!$A$24:$A$34</c:f>
              <c:strCache>
                <c:ptCount val="10"/>
                <c:pt idx="0">
                  <c:v>0-49.999</c:v>
                </c:pt>
                <c:pt idx="1">
                  <c:v>50-99.999</c:v>
                </c:pt>
                <c:pt idx="2">
                  <c:v>100-149.999</c:v>
                </c:pt>
                <c:pt idx="3">
                  <c:v>150-199.999</c:v>
                </c:pt>
                <c:pt idx="4">
                  <c:v>200-249.999</c:v>
                </c:pt>
                <c:pt idx="5">
                  <c:v>250-299.999</c:v>
                </c:pt>
                <c:pt idx="6">
                  <c:v>300-349.999</c:v>
                </c:pt>
                <c:pt idx="7">
                  <c:v>350-399.999</c:v>
                </c:pt>
                <c:pt idx="8">
                  <c:v>400-449.999</c:v>
                </c:pt>
                <c:pt idx="9">
                  <c:v>450-499.999</c:v>
                </c:pt>
              </c:strCache>
              <c:extLst/>
            </c:strRef>
          </c:cat>
          <c:val>
            <c:numRef>
              <c:f>Total!$C$24:$C$34</c:f>
              <c:numCache>
                <c:formatCode>General</c:formatCode>
                <c:ptCount val="10"/>
                <c:pt idx="0">
                  <c:v>3</c:v>
                </c:pt>
                <c:pt idx="1">
                  <c:v>10</c:v>
                </c:pt>
                <c:pt idx="2">
                  <c:v>11</c:v>
                </c:pt>
                <c:pt idx="3">
                  <c:v>15</c:v>
                </c:pt>
                <c:pt idx="4">
                  <c:v>23</c:v>
                </c:pt>
                <c:pt idx="5">
                  <c:v>18</c:v>
                </c:pt>
                <c:pt idx="6">
                  <c:v>12</c:v>
                </c:pt>
                <c:pt idx="7">
                  <c:v>16</c:v>
                </c:pt>
                <c:pt idx="8">
                  <c:v>7</c:v>
                </c:pt>
                <c:pt idx="9">
                  <c:v>5</c:v>
                </c:pt>
              </c:numCache>
              <c:extLst/>
            </c:numRef>
          </c:val>
          <c:extLst>
            <c:ext xmlns:c16="http://schemas.microsoft.com/office/drawing/2014/chart" uri="{C3380CC4-5D6E-409C-BE32-E72D297353CC}">
              <c16:uniqueId val="{00000000-5648-4DFA-8847-08CDB3420D0C}"/>
            </c:ext>
          </c:extLst>
        </c:ser>
        <c:dLbls>
          <c:dLblPos val="outEnd"/>
          <c:showLegendKey val="0"/>
          <c:showVal val="1"/>
          <c:showCatName val="0"/>
          <c:showSerName val="0"/>
          <c:showPercent val="0"/>
          <c:showBubbleSize val="0"/>
        </c:dLbls>
        <c:gapWidth val="25"/>
        <c:axId val="1889210687"/>
        <c:axId val="1889214431"/>
        <c:extLst>
          <c:ext xmlns:c15="http://schemas.microsoft.com/office/drawing/2012/chart" uri="{02D57815-91ED-43cb-92C2-25804820EDAC}">
            <c15:filteredBarSeries>
              <c15:ser>
                <c:idx val="0"/>
                <c:order val="0"/>
                <c:tx>
                  <c:strRef>
                    <c:extLst>
                      <c:ext uri="{02D57815-91ED-43cb-92C2-25804820EDAC}">
                        <c15:formulaRef>
                          <c15:sqref>Total!$A$23</c15:sqref>
                        </c15:formulaRef>
                      </c:ext>
                    </c:extLst>
                    <c:strCache>
                      <c:ptCount val="1"/>
                      <c:pt idx="0">
                        <c:v>Price Range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Total!$A$24:$A$34</c15:sqref>
                        </c15:formulaRef>
                      </c:ext>
                    </c:extLst>
                    <c:strCache>
                      <c:ptCount val="10"/>
                      <c:pt idx="0">
                        <c:v>0-49.999</c:v>
                      </c:pt>
                      <c:pt idx="1">
                        <c:v>50-99.999</c:v>
                      </c:pt>
                      <c:pt idx="2">
                        <c:v>100-149.999</c:v>
                      </c:pt>
                      <c:pt idx="3">
                        <c:v>150-199.999</c:v>
                      </c:pt>
                      <c:pt idx="4">
                        <c:v>200-249.999</c:v>
                      </c:pt>
                      <c:pt idx="5">
                        <c:v>250-299.999</c:v>
                      </c:pt>
                      <c:pt idx="6">
                        <c:v>300-349.999</c:v>
                      </c:pt>
                      <c:pt idx="7">
                        <c:v>350-399.999</c:v>
                      </c:pt>
                      <c:pt idx="8">
                        <c:v>400-449.999</c:v>
                      </c:pt>
                      <c:pt idx="9">
                        <c:v>450-499.999</c:v>
                      </c:pt>
                    </c:strCache>
                  </c:strRef>
                </c:cat>
                <c:val>
                  <c:numRef>
                    <c:extLst>
                      <c:ext uri="{02D57815-91ED-43cb-92C2-25804820EDAC}">
                        <c15:formulaRef>
                          <c15:sqref>Total!$A$24:$A$34</c15:sqref>
                        </c15:formulaRef>
                      </c:ext>
                    </c:extLst>
                    <c:numCache>
                      <c:formatCode>General</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1-5648-4DFA-8847-08CDB3420D0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Total!$B$23</c15:sqref>
                        </c15:formulaRef>
                      </c:ext>
                    </c:extLst>
                    <c:strCache>
                      <c:ptCount val="1"/>
                      <c:pt idx="0">
                        <c:v>Total # Active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Total!$A$24:$A$34</c15:sqref>
                        </c15:formulaRef>
                      </c:ext>
                    </c:extLst>
                    <c:strCache>
                      <c:ptCount val="10"/>
                      <c:pt idx="0">
                        <c:v>0-49.999</c:v>
                      </c:pt>
                      <c:pt idx="1">
                        <c:v>50-99.999</c:v>
                      </c:pt>
                      <c:pt idx="2">
                        <c:v>100-149.999</c:v>
                      </c:pt>
                      <c:pt idx="3">
                        <c:v>150-199.999</c:v>
                      </c:pt>
                      <c:pt idx="4">
                        <c:v>200-249.999</c:v>
                      </c:pt>
                      <c:pt idx="5">
                        <c:v>250-299.999</c:v>
                      </c:pt>
                      <c:pt idx="6">
                        <c:v>300-349.999</c:v>
                      </c:pt>
                      <c:pt idx="7">
                        <c:v>350-399.999</c:v>
                      </c:pt>
                      <c:pt idx="8">
                        <c:v>400-449.999</c:v>
                      </c:pt>
                      <c:pt idx="9">
                        <c:v>450-499.999</c:v>
                      </c:pt>
                    </c:strCache>
                  </c:strRef>
                </c:cat>
                <c:val>
                  <c:numRef>
                    <c:extLst xmlns:c15="http://schemas.microsoft.com/office/drawing/2012/chart">
                      <c:ext xmlns:c15="http://schemas.microsoft.com/office/drawing/2012/chart" uri="{02D57815-91ED-43cb-92C2-25804820EDAC}">
                        <c15:formulaRef>
                          <c15:sqref>Total!$B$24:$B$34</c15:sqref>
                        </c15:formulaRef>
                      </c:ext>
                    </c:extLst>
                    <c:numCache>
                      <c:formatCode>General</c:formatCode>
                      <c:ptCount val="10"/>
                      <c:pt idx="0">
                        <c:v>3</c:v>
                      </c:pt>
                      <c:pt idx="1">
                        <c:v>10</c:v>
                      </c:pt>
                      <c:pt idx="2">
                        <c:v>12</c:v>
                      </c:pt>
                      <c:pt idx="3">
                        <c:v>22</c:v>
                      </c:pt>
                      <c:pt idx="4">
                        <c:v>30</c:v>
                      </c:pt>
                      <c:pt idx="5">
                        <c:v>24</c:v>
                      </c:pt>
                      <c:pt idx="6">
                        <c:v>12</c:v>
                      </c:pt>
                      <c:pt idx="7">
                        <c:v>18</c:v>
                      </c:pt>
                      <c:pt idx="8">
                        <c:v>7</c:v>
                      </c:pt>
                      <c:pt idx="9">
                        <c:v>5</c:v>
                      </c:pt>
                    </c:numCache>
                  </c:numRef>
                </c:val>
                <c:extLst xmlns:c15="http://schemas.microsoft.com/office/drawing/2012/chart">
                  <c:ext xmlns:c16="http://schemas.microsoft.com/office/drawing/2014/chart" uri="{C3380CC4-5D6E-409C-BE32-E72D297353CC}">
                    <c16:uniqueId val="{00000002-5648-4DFA-8847-08CDB3420D0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Total!$D$23</c15:sqref>
                        </c15:formulaRef>
                      </c:ext>
                    </c:extLst>
                    <c:strCache>
                      <c:ptCount val="1"/>
                      <c:pt idx="0">
                        <c:v>2 Family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Total!$A$24:$A$34</c15:sqref>
                        </c15:formulaRef>
                      </c:ext>
                    </c:extLst>
                    <c:strCache>
                      <c:ptCount val="10"/>
                      <c:pt idx="0">
                        <c:v>0-49.999</c:v>
                      </c:pt>
                      <c:pt idx="1">
                        <c:v>50-99.999</c:v>
                      </c:pt>
                      <c:pt idx="2">
                        <c:v>100-149.999</c:v>
                      </c:pt>
                      <c:pt idx="3">
                        <c:v>150-199.999</c:v>
                      </c:pt>
                      <c:pt idx="4">
                        <c:v>200-249.999</c:v>
                      </c:pt>
                      <c:pt idx="5">
                        <c:v>250-299.999</c:v>
                      </c:pt>
                      <c:pt idx="6">
                        <c:v>300-349.999</c:v>
                      </c:pt>
                      <c:pt idx="7">
                        <c:v>350-399.999</c:v>
                      </c:pt>
                      <c:pt idx="8">
                        <c:v>400-449.999</c:v>
                      </c:pt>
                      <c:pt idx="9">
                        <c:v>450-499.999</c:v>
                      </c:pt>
                    </c:strCache>
                  </c:strRef>
                </c:cat>
                <c:val>
                  <c:numRef>
                    <c:extLst xmlns:c15="http://schemas.microsoft.com/office/drawing/2012/chart">
                      <c:ext xmlns:c15="http://schemas.microsoft.com/office/drawing/2012/chart" uri="{02D57815-91ED-43cb-92C2-25804820EDAC}">
                        <c15:formulaRef>
                          <c15:sqref>Total!$D$24:$D$34</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3-5648-4DFA-8847-08CDB3420D0C}"/>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Total!$E$23</c15:sqref>
                        </c15:formulaRef>
                      </c:ext>
                    </c:extLst>
                    <c:strCache>
                      <c:ptCount val="1"/>
                      <c:pt idx="0">
                        <c:v>3+ Family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Total!$A$24:$A$34</c15:sqref>
                        </c15:formulaRef>
                      </c:ext>
                    </c:extLst>
                    <c:strCache>
                      <c:ptCount val="10"/>
                      <c:pt idx="0">
                        <c:v>0-49.999</c:v>
                      </c:pt>
                      <c:pt idx="1">
                        <c:v>50-99.999</c:v>
                      </c:pt>
                      <c:pt idx="2">
                        <c:v>100-149.999</c:v>
                      </c:pt>
                      <c:pt idx="3">
                        <c:v>150-199.999</c:v>
                      </c:pt>
                      <c:pt idx="4">
                        <c:v>200-249.999</c:v>
                      </c:pt>
                      <c:pt idx="5">
                        <c:v>250-299.999</c:v>
                      </c:pt>
                      <c:pt idx="6">
                        <c:v>300-349.999</c:v>
                      </c:pt>
                      <c:pt idx="7">
                        <c:v>350-399.999</c:v>
                      </c:pt>
                      <c:pt idx="8">
                        <c:v>400-449.999</c:v>
                      </c:pt>
                      <c:pt idx="9">
                        <c:v>450-499.999</c:v>
                      </c:pt>
                    </c:strCache>
                  </c:strRef>
                </c:cat>
                <c:val>
                  <c:numRef>
                    <c:extLst xmlns:c15="http://schemas.microsoft.com/office/drawing/2012/chart">
                      <c:ext xmlns:c15="http://schemas.microsoft.com/office/drawing/2012/chart" uri="{02D57815-91ED-43cb-92C2-25804820EDAC}">
                        <c15:formulaRef>
                          <c15:sqref>Total!$E$24:$E$34</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4-5648-4DFA-8847-08CDB3420D0C}"/>
                  </c:ext>
                </c:extLst>
              </c15:ser>
            </c15:filteredBarSeries>
          </c:ext>
        </c:extLst>
      </c:barChart>
      <c:catAx>
        <c:axId val="188921068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Title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9214431"/>
        <c:crosses val="autoZero"/>
        <c:auto val="1"/>
        <c:lblAlgn val="ctr"/>
        <c:lblOffset val="100"/>
        <c:noMultiLvlLbl val="0"/>
      </c:catAx>
      <c:valAx>
        <c:axId val="18892144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Title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9210687"/>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Chart Title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2"/>
          <c:tx>
            <c:strRef>
              <c:f>Total!$C$23</c:f>
              <c:strCache>
                <c:ptCount val="1"/>
                <c:pt idx="0">
                  <c:v>Single Family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Total!$A$24:$A$34</c:f>
              <c:strCache>
                <c:ptCount val="7"/>
                <c:pt idx="0">
                  <c:v>0-49.999</c:v>
                </c:pt>
                <c:pt idx="1">
                  <c:v>50-99.999</c:v>
                </c:pt>
                <c:pt idx="2">
                  <c:v>100-149.999</c:v>
                </c:pt>
                <c:pt idx="3">
                  <c:v>150-199.999</c:v>
                </c:pt>
                <c:pt idx="4">
                  <c:v>200-249.999</c:v>
                </c:pt>
                <c:pt idx="5">
                  <c:v>250-299.999</c:v>
                </c:pt>
                <c:pt idx="6">
                  <c:v>300-349.999</c:v>
                </c:pt>
              </c:strCache>
              <c:extLst/>
            </c:strRef>
          </c:cat>
          <c:val>
            <c:numRef>
              <c:f>Total!$C$24:$C$34</c:f>
              <c:numCache>
                <c:formatCode>General</c:formatCode>
                <c:ptCount val="7"/>
                <c:pt idx="0">
                  <c:v>3</c:v>
                </c:pt>
                <c:pt idx="1">
                  <c:v>10</c:v>
                </c:pt>
                <c:pt idx="2">
                  <c:v>11</c:v>
                </c:pt>
                <c:pt idx="3">
                  <c:v>15</c:v>
                </c:pt>
                <c:pt idx="4">
                  <c:v>23</c:v>
                </c:pt>
                <c:pt idx="5">
                  <c:v>18</c:v>
                </c:pt>
                <c:pt idx="6">
                  <c:v>12</c:v>
                </c:pt>
              </c:numCache>
              <c:extLst/>
            </c:numRef>
          </c:val>
          <c:extLst>
            <c:ext xmlns:c16="http://schemas.microsoft.com/office/drawing/2014/chart" uri="{C3380CC4-5D6E-409C-BE32-E72D297353CC}">
              <c16:uniqueId val="{00000000-B876-4169-ABB1-1EAAB1D6B9B1}"/>
            </c:ext>
          </c:extLst>
        </c:ser>
        <c:dLbls>
          <c:dLblPos val="outEnd"/>
          <c:showLegendKey val="0"/>
          <c:showVal val="1"/>
          <c:showCatName val="0"/>
          <c:showSerName val="0"/>
          <c:showPercent val="0"/>
          <c:showBubbleSize val="0"/>
        </c:dLbls>
        <c:gapWidth val="25"/>
        <c:axId val="1889210687"/>
        <c:axId val="1889214431"/>
        <c:extLst>
          <c:ext xmlns:c15="http://schemas.microsoft.com/office/drawing/2012/chart" uri="{02D57815-91ED-43cb-92C2-25804820EDAC}">
            <c15:filteredBarSeries>
              <c15:ser>
                <c:idx val="0"/>
                <c:order val="0"/>
                <c:tx>
                  <c:strRef>
                    <c:extLst>
                      <c:ext uri="{02D57815-91ED-43cb-92C2-25804820EDAC}">
                        <c15:formulaRef>
                          <c15:sqref>Total!$A$23</c15:sqref>
                        </c15:formulaRef>
                      </c:ext>
                    </c:extLst>
                    <c:strCache>
                      <c:ptCount val="1"/>
                      <c:pt idx="0">
                        <c:v>Price Range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Total!$A$24:$A$34</c15:sqref>
                        </c15:formulaRef>
                      </c:ext>
                    </c:extLst>
                    <c:strCache>
                      <c:ptCount val="7"/>
                      <c:pt idx="0">
                        <c:v>0-49.999</c:v>
                      </c:pt>
                      <c:pt idx="1">
                        <c:v>50-99.999</c:v>
                      </c:pt>
                      <c:pt idx="2">
                        <c:v>100-149.999</c:v>
                      </c:pt>
                      <c:pt idx="3">
                        <c:v>150-199.999</c:v>
                      </c:pt>
                      <c:pt idx="4">
                        <c:v>200-249.999</c:v>
                      </c:pt>
                      <c:pt idx="5">
                        <c:v>250-299.999</c:v>
                      </c:pt>
                      <c:pt idx="6">
                        <c:v>300-349.999</c:v>
                      </c:pt>
                    </c:strCache>
                  </c:strRef>
                </c:cat>
                <c:val>
                  <c:numRef>
                    <c:extLst>
                      <c:ext uri="{02D57815-91ED-43cb-92C2-25804820EDAC}">
                        <c15:formulaRef>
                          <c15:sqref>Total!$A$24:$A$34</c15:sqref>
                        </c15:formulaRef>
                      </c:ext>
                    </c:extLst>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1-B876-4169-ABB1-1EAAB1D6B9B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Total!$B$23</c15:sqref>
                        </c15:formulaRef>
                      </c:ext>
                    </c:extLst>
                    <c:strCache>
                      <c:ptCount val="1"/>
                      <c:pt idx="0">
                        <c:v>Total # Active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Total!$A$24:$A$34</c15:sqref>
                        </c15:formulaRef>
                      </c:ext>
                    </c:extLst>
                    <c:strCache>
                      <c:ptCount val="7"/>
                      <c:pt idx="0">
                        <c:v>0-49.999</c:v>
                      </c:pt>
                      <c:pt idx="1">
                        <c:v>50-99.999</c:v>
                      </c:pt>
                      <c:pt idx="2">
                        <c:v>100-149.999</c:v>
                      </c:pt>
                      <c:pt idx="3">
                        <c:v>150-199.999</c:v>
                      </c:pt>
                      <c:pt idx="4">
                        <c:v>200-249.999</c:v>
                      </c:pt>
                      <c:pt idx="5">
                        <c:v>250-299.999</c:v>
                      </c:pt>
                      <c:pt idx="6">
                        <c:v>300-349.999</c:v>
                      </c:pt>
                    </c:strCache>
                  </c:strRef>
                </c:cat>
                <c:val>
                  <c:numRef>
                    <c:extLst xmlns:c15="http://schemas.microsoft.com/office/drawing/2012/chart">
                      <c:ext xmlns:c15="http://schemas.microsoft.com/office/drawing/2012/chart" uri="{02D57815-91ED-43cb-92C2-25804820EDAC}">
                        <c15:formulaRef>
                          <c15:sqref>Total!$B$24:$B$34</c15:sqref>
                        </c15:formulaRef>
                      </c:ext>
                    </c:extLst>
                    <c:numCache>
                      <c:formatCode>General</c:formatCode>
                      <c:ptCount val="7"/>
                      <c:pt idx="0">
                        <c:v>3</c:v>
                      </c:pt>
                      <c:pt idx="1">
                        <c:v>10</c:v>
                      </c:pt>
                      <c:pt idx="2">
                        <c:v>12</c:v>
                      </c:pt>
                      <c:pt idx="3">
                        <c:v>22</c:v>
                      </c:pt>
                      <c:pt idx="4">
                        <c:v>30</c:v>
                      </c:pt>
                      <c:pt idx="5">
                        <c:v>24</c:v>
                      </c:pt>
                      <c:pt idx="6">
                        <c:v>12</c:v>
                      </c:pt>
                    </c:numCache>
                  </c:numRef>
                </c:val>
                <c:extLst xmlns:c15="http://schemas.microsoft.com/office/drawing/2012/chart">
                  <c:ext xmlns:c16="http://schemas.microsoft.com/office/drawing/2014/chart" uri="{C3380CC4-5D6E-409C-BE32-E72D297353CC}">
                    <c16:uniqueId val="{00000002-B876-4169-ABB1-1EAAB1D6B9B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Total!$D$23</c15:sqref>
                        </c15:formulaRef>
                      </c:ext>
                    </c:extLst>
                    <c:strCache>
                      <c:ptCount val="1"/>
                      <c:pt idx="0">
                        <c:v>2 Family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Total!$A$24:$A$34</c15:sqref>
                        </c15:formulaRef>
                      </c:ext>
                    </c:extLst>
                    <c:strCache>
                      <c:ptCount val="7"/>
                      <c:pt idx="0">
                        <c:v>0-49.999</c:v>
                      </c:pt>
                      <c:pt idx="1">
                        <c:v>50-99.999</c:v>
                      </c:pt>
                      <c:pt idx="2">
                        <c:v>100-149.999</c:v>
                      </c:pt>
                      <c:pt idx="3">
                        <c:v>150-199.999</c:v>
                      </c:pt>
                      <c:pt idx="4">
                        <c:v>200-249.999</c:v>
                      </c:pt>
                      <c:pt idx="5">
                        <c:v>250-299.999</c:v>
                      </c:pt>
                      <c:pt idx="6">
                        <c:v>300-349.999</c:v>
                      </c:pt>
                    </c:strCache>
                  </c:strRef>
                </c:cat>
                <c:val>
                  <c:numRef>
                    <c:extLst xmlns:c15="http://schemas.microsoft.com/office/drawing/2012/chart">
                      <c:ext xmlns:c15="http://schemas.microsoft.com/office/drawing/2012/chart" uri="{02D57815-91ED-43cb-92C2-25804820EDAC}">
                        <c15:formulaRef>
                          <c15:sqref>Total!$D$24:$D$34</c15:sqref>
                        </c15:formulaRef>
                      </c:ext>
                    </c:extLst>
                    <c:numCache>
                      <c:formatCode>General</c:formatCode>
                      <c:ptCount val="7"/>
                    </c:numCache>
                  </c:numRef>
                </c:val>
                <c:extLst xmlns:c15="http://schemas.microsoft.com/office/drawing/2012/chart">
                  <c:ext xmlns:c16="http://schemas.microsoft.com/office/drawing/2014/chart" uri="{C3380CC4-5D6E-409C-BE32-E72D297353CC}">
                    <c16:uniqueId val="{00000003-B876-4169-ABB1-1EAAB1D6B9B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Total!$E$23</c15:sqref>
                        </c15:formulaRef>
                      </c:ext>
                    </c:extLst>
                    <c:strCache>
                      <c:ptCount val="1"/>
                      <c:pt idx="0">
                        <c:v>3+ Family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Total!$A$24:$A$34</c15:sqref>
                        </c15:formulaRef>
                      </c:ext>
                    </c:extLst>
                    <c:strCache>
                      <c:ptCount val="7"/>
                      <c:pt idx="0">
                        <c:v>0-49.999</c:v>
                      </c:pt>
                      <c:pt idx="1">
                        <c:v>50-99.999</c:v>
                      </c:pt>
                      <c:pt idx="2">
                        <c:v>100-149.999</c:v>
                      </c:pt>
                      <c:pt idx="3">
                        <c:v>150-199.999</c:v>
                      </c:pt>
                      <c:pt idx="4">
                        <c:v>200-249.999</c:v>
                      </c:pt>
                      <c:pt idx="5">
                        <c:v>250-299.999</c:v>
                      </c:pt>
                      <c:pt idx="6">
                        <c:v>300-349.999</c:v>
                      </c:pt>
                    </c:strCache>
                  </c:strRef>
                </c:cat>
                <c:val>
                  <c:numRef>
                    <c:extLst xmlns:c15="http://schemas.microsoft.com/office/drawing/2012/chart">
                      <c:ext xmlns:c15="http://schemas.microsoft.com/office/drawing/2012/chart" uri="{02D57815-91ED-43cb-92C2-25804820EDAC}">
                        <c15:formulaRef>
                          <c15:sqref>Total!$E$24:$E$34</c15:sqref>
                        </c15:formulaRef>
                      </c:ext>
                    </c:extLst>
                    <c:numCache>
                      <c:formatCode>General</c:formatCode>
                      <c:ptCount val="7"/>
                    </c:numCache>
                  </c:numRef>
                </c:val>
                <c:extLst xmlns:c15="http://schemas.microsoft.com/office/drawing/2012/chart">
                  <c:ext xmlns:c16="http://schemas.microsoft.com/office/drawing/2014/chart" uri="{C3380CC4-5D6E-409C-BE32-E72D297353CC}">
                    <c16:uniqueId val="{00000004-B876-4169-ABB1-1EAAB1D6B9B1}"/>
                  </c:ext>
                </c:extLst>
              </c15:ser>
            </c15:filteredBarSeries>
          </c:ext>
        </c:extLst>
      </c:barChart>
      <c:catAx>
        <c:axId val="188921068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Title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9214431"/>
        <c:crosses val="autoZero"/>
        <c:auto val="1"/>
        <c:lblAlgn val="ctr"/>
        <c:lblOffset val="100"/>
        <c:noMultiLvlLbl val="0"/>
      </c:catAx>
      <c:valAx>
        <c:axId val="18892144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Title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9210687"/>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EDC Projects by Group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County</c:v>
                </c:pt>
              </c:strCache>
            </c:strRef>
          </c:tx>
          <c:spPr>
            <a:solidFill>
              <a:schemeClr val="accent1"/>
            </a:solidFill>
            <a:ln>
              <a:noFill/>
            </a:ln>
            <a:effectLst/>
          </c:spPr>
          <c:invertIfNegative val="0"/>
          <c:cat>
            <c:strRef>
              <c:f>Sheet1!$A$2:$A$5</c:f>
              <c:strCache>
                <c:ptCount val="3"/>
                <c:pt idx="0">
                  <c:v>EDC Prospect (64)</c:v>
                </c:pt>
                <c:pt idx="1">
                  <c:v>EDC Project (15)</c:v>
                </c:pt>
                <c:pt idx="2">
                  <c:v>WC LDC (11)</c:v>
                </c:pt>
              </c:strCache>
            </c:strRef>
          </c:cat>
          <c:val>
            <c:numRef>
              <c:f>Sheet1!$B$2:$B$5</c:f>
              <c:numCache>
                <c:formatCode>General</c:formatCode>
                <c:ptCount val="4"/>
                <c:pt idx="0">
                  <c:v>27</c:v>
                </c:pt>
                <c:pt idx="1">
                  <c:v>4</c:v>
                </c:pt>
                <c:pt idx="2">
                  <c:v>8</c:v>
                </c:pt>
              </c:numCache>
            </c:numRef>
          </c:val>
          <c:extLst>
            <c:ext xmlns:c16="http://schemas.microsoft.com/office/drawing/2014/chart" uri="{C3380CC4-5D6E-409C-BE32-E72D297353CC}">
              <c16:uniqueId val="{00000000-C8C0-5941-BB93-54BF229A2681}"/>
            </c:ext>
          </c:extLst>
        </c:ser>
        <c:ser>
          <c:idx val="1"/>
          <c:order val="1"/>
          <c:tx>
            <c:strRef>
              <c:f>Sheet1!$C$1</c:f>
              <c:strCache>
                <c:ptCount val="1"/>
                <c:pt idx="0">
                  <c:v>Glens Falls</c:v>
                </c:pt>
              </c:strCache>
            </c:strRef>
          </c:tx>
          <c:spPr>
            <a:solidFill>
              <a:schemeClr val="accent2"/>
            </a:solidFill>
            <a:ln>
              <a:noFill/>
            </a:ln>
            <a:effectLst/>
          </c:spPr>
          <c:invertIfNegative val="0"/>
          <c:cat>
            <c:strRef>
              <c:f>Sheet1!$A$2:$A$5</c:f>
              <c:strCache>
                <c:ptCount val="3"/>
                <c:pt idx="0">
                  <c:v>EDC Prospect (64)</c:v>
                </c:pt>
                <c:pt idx="1">
                  <c:v>EDC Project (15)</c:v>
                </c:pt>
                <c:pt idx="2">
                  <c:v>WC LDC (11)</c:v>
                </c:pt>
              </c:strCache>
            </c:strRef>
          </c:cat>
          <c:val>
            <c:numRef>
              <c:f>Sheet1!$C$2:$C$5</c:f>
              <c:numCache>
                <c:formatCode>General</c:formatCode>
                <c:ptCount val="4"/>
                <c:pt idx="0">
                  <c:v>26</c:v>
                </c:pt>
                <c:pt idx="1">
                  <c:v>6</c:v>
                </c:pt>
              </c:numCache>
            </c:numRef>
          </c:val>
          <c:extLst>
            <c:ext xmlns:c16="http://schemas.microsoft.com/office/drawing/2014/chart" uri="{C3380CC4-5D6E-409C-BE32-E72D297353CC}">
              <c16:uniqueId val="{00000001-C8C0-5941-BB93-54BF229A2681}"/>
            </c:ext>
          </c:extLst>
        </c:ser>
        <c:ser>
          <c:idx val="2"/>
          <c:order val="2"/>
          <c:tx>
            <c:strRef>
              <c:f>Sheet1!$D$1</c:f>
              <c:strCache>
                <c:ptCount val="1"/>
                <c:pt idx="0">
                  <c:v>Queensbury</c:v>
                </c:pt>
              </c:strCache>
            </c:strRef>
          </c:tx>
          <c:spPr>
            <a:solidFill>
              <a:schemeClr val="accent3"/>
            </a:solidFill>
            <a:ln>
              <a:noFill/>
            </a:ln>
            <a:effectLst/>
          </c:spPr>
          <c:invertIfNegative val="0"/>
          <c:cat>
            <c:strRef>
              <c:f>Sheet1!$A$2:$A$5</c:f>
              <c:strCache>
                <c:ptCount val="3"/>
                <c:pt idx="0">
                  <c:v>EDC Prospect (64)</c:v>
                </c:pt>
                <c:pt idx="1">
                  <c:v>EDC Project (15)</c:v>
                </c:pt>
                <c:pt idx="2">
                  <c:v>WC LDC (11)</c:v>
                </c:pt>
              </c:strCache>
            </c:strRef>
          </c:cat>
          <c:val>
            <c:numRef>
              <c:f>Sheet1!$D$2:$D$5</c:f>
              <c:numCache>
                <c:formatCode>General</c:formatCode>
                <c:ptCount val="4"/>
                <c:pt idx="0">
                  <c:v>20</c:v>
                </c:pt>
                <c:pt idx="1">
                  <c:v>5</c:v>
                </c:pt>
                <c:pt idx="2">
                  <c:v>3</c:v>
                </c:pt>
              </c:numCache>
            </c:numRef>
          </c:val>
          <c:extLst>
            <c:ext xmlns:c16="http://schemas.microsoft.com/office/drawing/2014/chart" uri="{C3380CC4-5D6E-409C-BE32-E72D297353CC}">
              <c16:uniqueId val="{00000002-C8C0-5941-BB93-54BF229A2681}"/>
            </c:ext>
          </c:extLst>
        </c:ser>
        <c:dLbls>
          <c:showLegendKey val="0"/>
          <c:showVal val="0"/>
          <c:showCatName val="0"/>
          <c:showSerName val="0"/>
          <c:showPercent val="0"/>
          <c:showBubbleSize val="0"/>
        </c:dLbls>
        <c:gapWidth val="150"/>
        <c:overlap val="100"/>
        <c:axId val="286465584"/>
        <c:axId val="286483600"/>
      </c:barChart>
      <c:catAx>
        <c:axId val="28646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483600"/>
        <c:crosses val="autoZero"/>
        <c:auto val="1"/>
        <c:lblAlgn val="ctr"/>
        <c:lblOffset val="100"/>
        <c:noMultiLvlLbl val="0"/>
      </c:catAx>
      <c:valAx>
        <c:axId val="286483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465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Loan Portfolio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674825021872267"/>
          <c:y val="0.16708333333333336"/>
          <c:w val="0.78725174978127732"/>
          <c:h val="0.72088764946048411"/>
        </c:manualLayout>
      </c:layout>
      <c:barChart>
        <c:barDir val="bar"/>
        <c:grouping val="clustered"/>
        <c:varyColors val="0"/>
        <c:ser>
          <c:idx val="0"/>
          <c:order val="0"/>
          <c:spPr>
            <a:solidFill>
              <a:schemeClr val="accent1"/>
            </a:solidFill>
            <a:ln>
              <a:noFill/>
            </a:ln>
            <a:effectLst/>
          </c:spPr>
          <c:invertIfNegative val="0"/>
          <c:cat>
            <c:strRef>
              <c:f>Sheet1!$A$5:$E$6</c:f>
              <c:strCache>
                <c:ptCount val="5"/>
                <c:pt idx="0">
                  <c:v> Loans Given</c:v>
                </c:pt>
                <c:pt idx="1">
                  <c:v>Performing</c:v>
                </c:pt>
                <c:pt idx="2">
                  <c:v>Paid Off</c:v>
                </c:pt>
                <c:pt idx="3">
                  <c:v>Deliquent</c:v>
                </c:pt>
                <c:pt idx="4">
                  <c:v>Settlement</c:v>
                </c:pt>
              </c:strCache>
            </c:strRef>
          </c:cat>
          <c:val>
            <c:numRef>
              <c:f>Sheet1!$A$7:$E$7</c:f>
              <c:numCache>
                <c:formatCode>General</c:formatCode>
                <c:ptCount val="5"/>
                <c:pt idx="0">
                  <c:v>25</c:v>
                </c:pt>
                <c:pt idx="1">
                  <c:v>10</c:v>
                </c:pt>
                <c:pt idx="2">
                  <c:v>10</c:v>
                </c:pt>
                <c:pt idx="3">
                  <c:v>2</c:v>
                </c:pt>
                <c:pt idx="4">
                  <c:v>3</c:v>
                </c:pt>
              </c:numCache>
            </c:numRef>
          </c:val>
          <c:extLst>
            <c:ext xmlns:c16="http://schemas.microsoft.com/office/drawing/2014/chart" uri="{C3380CC4-5D6E-409C-BE32-E72D297353CC}">
              <c16:uniqueId val="{00000000-937D-4A93-A2A5-755865E2ECD6}"/>
            </c:ext>
          </c:extLst>
        </c:ser>
        <c:dLbls>
          <c:showLegendKey val="0"/>
          <c:showVal val="0"/>
          <c:showCatName val="0"/>
          <c:showSerName val="0"/>
          <c:showPercent val="0"/>
          <c:showBubbleSize val="0"/>
        </c:dLbls>
        <c:gapWidth val="182"/>
        <c:axId val="1395432367"/>
        <c:axId val="1395429039"/>
      </c:barChart>
      <c:catAx>
        <c:axId val="13954323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5429039"/>
        <c:crosses val="autoZero"/>
        <c:auto val="1"/>
        <c:lblAlgn val="ctr"/>
        <c:lblOffset val="100"/>
        <c:noMultiLvlLbl val="0"/>
      </c:catAx>
      <c:valAx>
        <c:axId val="13954290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54323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0296BC0-A8A8-42DB-A5D0-51969F135B48}" type="datetimeFigureOut">
              <a:rPr lang="en-US" smtClean="0"/>
              <a:t>8/23/2021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541728E-8509-449D-88FE-FB933B397171}" type="slidenum">
              <a:rPr lang="en-US" smtClean="0"/>
              <a:t>‹#›</a:t>
            </a:fld>
            <a:endParaRPr lang="en-US"/>
          </a:p>
        </p:txBody>
      </p:sp>
    </p:spTree>
    <p:extLst>
      <p:ext uri="{BB962C8B-B14F-4D97-AF65-F5344CB8AC3E}">
        <p14:creationId xmlns:p14="http://schemas.microsoft.com/office/powerpoint/2010/main" val="412089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1728E-8509-449D-88FE-FB933B397171}" type="slidenum">
              <a:rPr lang="en-US" smtClean="0"/>
              <a:t>8</a:t>
            </a:fld>
            <a:endParaRPr lang="en-US"/>
          </a:p>
        </p:txBody>
      </p:sp>
    </p:spTree>
    <p:extLst>
      <p:ext uri="{BB962C8B-B14F-4D97-AF65-F5344CB8AC3E}">
        <p14:creationId xmlns:p14="http://schemas.microsoft.com/office/powerpoint/2010/main" val="2825376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21A3C-30BA-614F-8E4B-0CF2D64DCC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B729CA-36C0-DF47-8DA9-6ECFF6CDC5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20C254-8B13-A54B-B234-4D8BDB1E1415}"/>
              </a:ext>
            </a:extLst>
          </p:cNvPr>
          <p:cNvSpPr>
            <a:spLocks noGrp="1"/>
          </p:cNvSpPr>
          <p:nvPr>
            <p:ph type="dt" sz="half" idx="10"/>
          </p:nvPr>
        </p:nvSpPr>
        <p:spPr/>
        <p:txBody>
          <a:bodyPr/>
          <a:lstStyle/>
          <a:p>
            <a:fld id="{4ADA61DE-65B5-9F44-B302-5279A222179F}" type="datetimeFigureOut">
              <a:rPr lang="en-US" smtClean="0"/>
              <a:t>8/23/2021</a:t>
            </a:fld>
            <a:endParaRPr lang="en-US"/>
          </a:p>
        </p:txBody>
      </p:sp>
      <p:sp>
        <p:nvSpPr>
          <p:cNvPr id="5" name="Footer Placeholder 4">
            <a:extLst>
              <a:ext uri="{FF2B5EF4-FFF2-40B4-BE49-F238E27FC236}">
                <a16:creationId xmlns:a16="http://schemas.microsoft.com/office/drawing/2014/main" id="{6ABF670A-F45C-4F4F-B056-C23F552B1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75967-84F1-1B4F-82F0-89607B398904}"/>
              </a:ext>
            </a:extLst>
          </p:cNvPr>
          <p:cNvSpPr>
            <a:spLocks noGrp="1"/>
          </p:cNvSpPr>
          <p:nvPr>
            <p:ph type="sldNum" sz="quarter" idx="12"/>
          </p:nvPr>
        </p:nvSpPr>
        <p:spPr/>
        <p:txBody>
          <a:bodyPr/>
          <a:lstStyle/>
          <a:p>
            <a:fld id="{B697B85D-4E63-0442-8089-0F2930E34E0D}" type="slidenum">
              <a:rPr lang="en-US" smtClean="0"/>
              <a:t>‹#›</a:t>
            </a:fld>
            <a:endParaRPr lang="en-US"/>
          </a:p>
        </p:txBody>
      </p:sp>
    </p:spTree>
    <p:extLst>
      <p:ext uri="{BB962C8B-B14F-4D97-AF65-F5344CB8AC3E}">
        <p14:creationId xmlns:p14="http://schemas.microsoft.com/office/powerpoint/2010/main" val="241094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8EACA-6FEA-0143-8257-BF77858019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50034E-C85B-094A-AF03-7D017D84FC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AE84D-D0EA-E64F-9950-D9B7AD6F2761}"/>
              </a:ext>
            </a:extLst>
          </p:cNvPr>
          <p:cNvSpPr>
            <a:spLocks noGrp="1"/>
          </p:cNvSpPr>
          <p:nvPr>
            <p:ph type="dt" sz="half" idx="10"/>
          </p:nvPr>
        </p:nvSpPr>
        <p:spPr/>
        <p:txBody>
          <a:bodyPr/>
          <a:lstStyle/>
          <a:p>
            <a:fld id="{4ADA61DE-65B5-9F44-B302-5279A222179F}" type="datetimeFigureOut">
              <a:rPr lang="en-US" smtClean="0"/>
              <a:t>8/23/2021</a:t>
            </a:fld>
            <a:endParaRPr lang="en-US"/>
          </a:p>
        </p:txBody>
      </p:sp>
      <p:sp>
        <p:nvSpPr>
          <p:cNvPr id="5" name="Footer Placeholder 4">
            <a:extLst>
              <a:ext uri="{FF2B5EF4-FFF2-40B4-BE49-F238E27FC236}">
                <a16:creationId xmlns:a16="http://schemas.microsoft.com/office/drawing/2014/main" id="{704A166D-288B-A442-AB49-7A54CEC22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DC2AB6-1FF8-024E-A918-F1F323D16045}"/>
              </a:ext>
            </a:extLst>
          </p:cNvPr>
          <p:cNvSpPr>
            <a:spLocks noGrp="1"/>
          </p:cNvSpPr>
          <p:nvPr>
            <p:ph type="sldNum" sz="quarter" idx="12"/>
          </p:nvPr>
        </p:nvSpPr>
        <p:spPr/>
        <p:txBody>
          <a:bodyPr/>
          <a:lstStyle/>
          <a:p>
            <a:fld id="{B697B85D-4E63-0442-8089-0F2930E34E0D}" type="slidenum">
              <a:rPr lang="en-US" smtClean="0"/>
              <a:t>‹#›</a:t>
            </a:fld>
            <a:endParaRPr lang="en-US"/>
          </a:p>
        </p:txBody>
      </p:sp>
    </p:spTree>
    <p:extLst>
      <p:ext uri="{BB962C8B-B14F-4D97-AF65-F5344CB8AC3E}">
        <p14:creationId xmlns:p14="http://schemas.microsoft.com/office/powerpoint/2010/main" val="193010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27F32C-CD4A-4341-8820-4A3D1F267C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92B7C9-59FF-5644-8903-8803C9A63A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0DFA6-E0D9-9445-87A5-A201AD2FED68}"/>
              </a:ext>
            </a:extLst>
          </p:cNvPr>
          <p:cNvSpPr>
            <a:spLocks noGrp="1"/>
          </p:cNvSpPr>
          <p:nvPr>
            <p:ph type="dt" sz="half" idx="10"/>
          </p:nvPr>
        </p:nvSpPr>
        <p:spPr/>
        <p:txBody>
          <a:bodyPr/>
          <a:lstStyle/>
          <a:p>
            <a:fld id="{4ADA61DE-65B5-9F44-B302-5279A222179F}" type="datetimeFigureOut">
              <a:rPr lang="en-US" smtClean="0"/>
              <a:t>8/23/2021</a:t>
            </a:fld>
            <a:endParaRPr lang="en-US"/>
          </a:p>
        </p:txBody>
      </p:sp>
      <p:sp>
        <p:nvSpPr>
          <p:cNvPr id="5" name="Footer Placeholder 4">
            <a:extLst>
              <a:ext uri="{FF2B5EF4-FFF2-40B4-BE49-F238E27FC236}">
                <a16:creationId xmlns:a16="http://schemas.microsoft.com/office/drawing/2014/main" id="{42D93603-1243-4E49-9264-1A11325AF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D4C66-703A-FF4A-BD65-FD44CBD6FEF0}"/>
              </a:ext>
            </a:extLst>
          </p:cNvPr>
          <p:cNvSpPr>
            <a:spLocks noGrp="1"/>
          </p:cNvSpPr>
          <p:nvPr>
            <p:ph type="sldNum" sz="quarter" idx="12"/>
          </p:nvPr>
        </p:nvSpPr>
        <p:spPr/>
        <p:txBody>
          <a:bodyPr/>
          <a:lstStyle/>
          <a:p>
            <a:fld id="{B697B85D-4E63-0442-8089-0F2930E34E0D}" type="slidenum">
              <a:rPr lang="en-US" smtClean="0"/>
              <a:t>‹#›</a:t>
            </a:fld>
            <a:endParaRPr lang="en-US"/>
          </a:p>
        </p:txBody>
      </p:sp>
    </p:spTree>
    <p:extLst>
      <p:ext uri="{BB962C8B-B14F-4D97-AF65-F5344CB8AC3E}">
        <p14:creationId xmlns:p14="http://schemas.microsoft.com/office/powerpoint/2010/main" val="208149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CD892-56EB-874B-B320-6735F2919D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5A2D0A-224C-AE40-915C-1E27AB9117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A2316-8E94-9A4D-A7AC-0E5E9FBFA834}"/>
              </a:ext>
            </a:extLst>
          </p:cNvPr>
          <p:cNvSpPr>
            <a:spLocks noGrp="1"/>
          </p:cNvSpPr>
          <p:nvPr>
            <p:ph type="dt" sz="half" idx="10"/>
          </p:nvPr>
        </p:nvSpPr>
        <p:spPr/>
        <p:txBody>
          <a:bodyPr/>
          <a:lstStyle/>
          <a:p>
            <a:fld id="{4ADA61DE-65B5-9F44-B302-5279A222179F}" type="datetimeFigureOut">
              <a:rPr lang="en-US" smtClean="0"/>
              <a:t>8/23/2021</a:t>
            </a:fld>
            <a:endParaRPr lang="en-US"/>
          </a:p>
        </p:txBody>
      </p:sp>
      <p:sp>
        <p:nvSpPr>
          <p:cNvPr id="5" name="Footer Placeholder 4">
            <a:extLst>
              <a:ext uri="{FF2B5EF4-FFF2-40B4-BE49-F238E27FC236}">
                <a16:creationId xmlns:a16="http://schemas.microsoft.com/office/drawing/2014/main" id="{46B81D40-A1C9-A746-923D-209C31076E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706AD-88F6-864B-BAF6-698B8E6E9CB5}"/>
              </a:ext>
            </a:extLst>
          </p:cNvPr>
          <p:cNvSpPr>
            <a:spLocks noGrp="1"/>
          </p:cNvSpPr>
          <p:nvPr>
            <p:ph type="sldNum" sz="quarter" idx="12"/>
          </p:nvPr>
        </p:nvSpPr>
        <p:spPr/>
        <p:txBody>
          <a:bodyPr/>
          <a:lstStyle/>
          <a:p>
            <a:fld id="{B697B85D-4E63-0442-8089-0F2930E34E0D}" type="slidenum">
              <a:rPr lang="en-US" smtClean="0"/>
              <a:t>‹#›</a:t>
            </a:fld>
            <a:endParaRPr lang="en-US"/>
          </a:p>
        </p:txBody>
      </p:sp>
    </p:spTree>
    <p:extLst>
      <p:ext uri="{BB962C8B-B14F-4D97-AF65-F5344CB8AC3E}">
        <p14:creationId xmlns:p14="http://schemas.microsoft.com/office/powerpoint/2010/main" val="2147254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EB12-5A3D-BE4F-8D53-CD1C28DED0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8FD36C-0D5E-B94C-9B89-7F7FD2B0BA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C9F3CF-1AB6-8742-831E-26B5ADB3DE9C}"/>
              </a:ext>
            </a:extLst>
          </p:cNvPr>
          <p:cNvSpPr>
            <a:spLocks noGrp="1"/>
          </p:cNvSpPr>
          <p:nvPr>
            <p:ph type="dt" sz="half" idx="10"/>
          </p:nvPr>
        </p:nvSpPr>
        <p:spPr/>
        <p:txBody>
          <a:bodyPr/>
          <a:lstStyle/>
          <a:p>
            <a:fld id="{4ADA61DE-65B5-9F44-B302-5279A222179F}" type="datetimeFigureOut">
              <a:rPr lang="en-US" smtClean="0"/>
              <a:t>8/23/2021</a:t>
            </a:fld>
            <a:endParaRPr lang="en-US"/>
          </a:p>
        </p:txBody>
      </p:sp>
      <p:sp>
        <p:nvSpPr>
          <p:cNvPr id="5" name="Footer Placeholder 4">
            <a:extLst>
              <a:ext uri="{FF2B5EF4-FFF2-40B4-BE49-F238E27FC236}">
                <a16:creationId xmlns:a16="http://schemas.microsoft.com/office/drawing/2014/main" id="{CC13A233-8D29-7346-81C6-E54D9D057A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098BE-9660-D24B-9065-C2A0980C97A5}"/>
              </a:ext>
            </a:extLst>
          </p:cNvPr>
          <p:cNvSpPr>
            <a:spLocks noGrp="1"/>
          </p:cNvSpPr>
          <p:nvPr>
            <p:ph type="sldNum" sz="quarter" idx="12"/>
          </p:nvPr>
        </p:nvSpPr>
        <p:spPr/>
        <p:txBody>
          <a:bodyPr/>
          <a:lstStyle/>
          <a:p>
            <a:fld id="{B697B85D-4E63-0442-8089-0F2930E34E0D}" type="slidenum">
              <a:rPr lang="en-US" smtClean="0"/>
              <a:t>‹#›</a:t>
            </a:fld>
            <a:endParaRPr lang="en-US"/>
          </a:p>
        </p:txBody>
      </p:sp>
    </p:spTree>
    <p:extLst>
      <p:ext uri="{BB962C8B-B14F-4D97-AF65-F5344CB8AC3E}">
        <p14:creationId xmlns:p14="http://schemas.microsoft.com/office/powerpoint/2010/main" val="428137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4EEF6-5789-6B46-9616-4F0B46E84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1085F2-AF57-AB4E-9C54-4B656084A4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72DFF9-95AA-7741-84B9-703C86C6C4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C23347-2310-AD4E-9EF1-FCA3FA08D0DB}"/>
              </a:ext>
            </a:extLst>
          </p:cNvPr>
          <p:cNvSpPr>
            <a:spLocks noGrp="1"/>
          </p:cNvSpPr>
          <p:nvPr>
            <p:ph type="dt" sz="half" idx="10"/>
          </p:nvPr>
        </p:nvSpPr>
        <p:spPr/>
        <p:txBody>
          <a:bodyPr/>
          <a:lstStyle/>
          <a:p>
            <a:fld id="{4ADA61DE-65B5-9F44-B302-5279A222179F}" type="datetimeFigureOut">
              <a:rPr lang="en-US" smtClean="0"/>
              <a:t>8/23/2021</a:t>
            </a:fld>
            <a:endParaRPr lang="en-US"/>
          </a:p>
        </p:txBody>
      </p:sp>
      <p:sp>
        <p:nvSpPr>
          <p:cNvPr id="6" name="Footer Placeholder 5">
            <a:extLst>
              <a:ext uri="{FF2B5EF4-FFF2-40B4-BE49-F238E27FC236}">
                <a16:creationId xmlns:a16="http://schemas.microsoft.com/office/drawing/2014/main" id="{6C551987-35C3-9748-ACE0-4661205773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5FFB83-B932-584D-A83C-CDF020537632}"/>
              </a:ext>
            </a:extLst>
          </p:cNvPr>
          <p:cNvSpPr>
            <a:spLocks noGrp="1"/>
          </p:cNvSpPr>
          <p:nvPr>
            <p:ph type="sldNum" sz="quarter" idx="12"/>
          </p:nvPr>
        </p:nvSpPr>
        <p:spPr/>
        <p:txBody>
          <a:bodyPr/>
          <a:lstStyle/>
          <a:p>
            <a:fld id="{B697B85D-4E63-0442-8089-0F2930E34E0D}" type="slidenum">
              <a:rPr lang="en-US" smtClean="0"/>
              <a:t>‹#›</a:t>
            </a:fld>
            <a:endParaRPr lang="en-US"/>
          </a:p>
        </p:txBody>
      </p:sp>
    </p:spTree>
    <p:extLst>
      <p:ext uri="{BB962C8B-B14F-4D97-AF65-F5344CB8AC3E}">
        <p14:creationId xmlns:p14="http://schemas.microsoft.com/office/powerpoint/2010/main" val="1615699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A8804-806A-D340-9366-C9F37C5C1D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4FED3B-F6E7-054F-95C9-C83E42ECF2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5CD9E6-EAAC-D84C-9947-C2FFB20F4F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6316C7-DE21-C44F-99E8-D4CCE8C69A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C51F18-91DF-0F49-AB8C-D10426BEC0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BC364B-FCA3-7B44-A030-C62CBA413152}"/>
              </a:ext>
            </a:extLst>
          </p:cNvPr>
          <p:cNvSpPr>
            <a:spLocks noGrp="1"/>
          </p:cNvSpPr>
          <p:nvPr>
            <p:ph type="dt" sz="half" idx="10"/>
          </p:nvPr>
        </p:nvSpPr>
        <p:spPr/>
        <p:txBody>
          <a:bodyPr/>
          <a:lstStyle/>
          <a:p>
            <a:fld id="{4ADA61DE-65B5-9F44-B302-5279A222179F}" type="datetimeFigureOut">
              <a:rPr lang="en-US" smtClean="0"/>
              <a:t>8/23/2021</a:t>
            </a:fld>
            <a:endParaRPr lang="en-US"/>
          </a:p>
        </p:txBody>
      </p:sp>
      <p:sp>
        <p:nvSpPr>
          <p:cNvPr id="8" name="Footer Placeholder 7">
            <a:extLst>
              <a:ext uri="{FF2B5EF4-FFF2-40B4-BE49-F238E27FC236}">
                <a16:creationId xmlns:a16="http://schemas.microsoft.com/office/drawing/2014/main" id="{CA3F08F3-1723-454D-B34D-E3B43318E2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6982CF-E4D4-7D4D-AD2F-31107DF7F7BC}"/>
              </a:ext>
            </a:extLst>
          </p:cNvPr>
          <p:cNvSpPr>
            <a:spLocks noGrp="1"/>
          </p:cNvSpPr>
          <p:nvPr>
            <p:ph type="sldNum" sz="quarter" idx="12"/>
          </p:nvPr>
        </p:nvSpPr>
        <p:spPr/>
        <p:txBody>
          <a:bodyPr/>
          <a:lstStyle/>
          <a:p>
            <a:fld id="{B697B85D-4E63-0442-8089-0F2930E34E0D}" type="slidenum">
              <a:rPr lang="en-US" smtClean="0"/>
              <a:t>‹#›</a:t>
            </a:fld>
            <a:endParaRPr lang="en-US"/>
          </a:p>
        </p:txBody>
      </p:sp>
    </p:spTree>
    <p:extLst>
      <p:ext uri="{BB962C8B-B14F-4D97-AF65-F5344CB8AC3E}">
        <p14:creationId xmlns:p14="http://schemas.microsoft.com/office/powerpoint/2010/main" val="3831236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C610-D8A7-C043-9394-B73490B993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44C0BB-CA1C-784C-96D8-0AC3E3B7ECFE}"/>
              </a:ext>
            </a:extLst>
          </p:cNvPr>
          <p:cNvSpPr>
            <a:spLocks noGrp="1"/>
          </p:cNvSpPr>
          <p:nvPr>
            <p:ph type="dt" sz="half" idx="10"/>
          </p:nvPr>
        </p:nvSpPr>
        <p:spPr/>
        <p:txBody>
          <a:bodyPr/>
          <a:lstStyle/>
          <a:p>
            <a:fld id="{4ADA61DE-65B5-9F44-B302-5279A222179F}" type="datetimeFigureOut">
              <a:rPr lang="en-US" smtClean="0"/>
              <a:t>8/23/2021</a:t>
            </a:fld>
            <a:endParaRPr lang="en-US"/>
          </a:p>
        </p:txBody>
      </p:sp>
      <p:sp>
        <p:nvSpPr>
          <p:cNvPr id="4" name="Footer Placeholder 3">
            <a:extLst>
              <a:ext uri="{FF2B5EF4-FFF2-40B4-BE49-F238E27FC236}">
                <a16:creationId xmlns:a16="http://schemas.microsoft.com/office/drawing/2014/main" id="{D6E1139A-648F-894C-88A3-DB08B37C53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B247B7-6BFE-7B41-AE19-AA9B2781AE1D}"/>
              </a:ext>
            </a:extLst>
          </p:cNvPr>
          <p:cNvSpPr>
            <a:spLocks noGrp="1"/>
          </p:cNvSpPr>
          <p:nvPr>
            <p:ph type="sldNum" sz="quarter" idx="12"/>
          </p:nvPr>
        </p:nvSpPr>
        <p:spPr/>
        <p:txBody>
          <a:bodyPr/>
          <a:lstStyle/>
          <a:p>
            <a:fld id="{B697B85D-4E63-0442-8089-0F2930E34E0D}" type="slidenum">
              <a:rPr lang="en-US" smtClean="0"/>
              <a:t>‹#›</a:t>
            </a:fld>
            <a:endParaRPr lang="en-US"/>
          </a:p>
        </p:txBody>
      </p:sp>
    </p:spTree>
    <p:extLst>
      <p:ext uri="{BB962C8B-B14F-4D97-AF65-F5344CB8AC3E}">
        <p14:creationId xmlns:p14="http://schemas.microsoft.com/office/powerpoint/2010/main" val="26414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057213-62DD-DA4A-B405-ADD0D352366E}"/>
              </a:ext>
            </a:extLst>
          </p:cNvPr>
          <p:cNvSpPr>
            <a:spLocks noGrp="1"/>
          </p:cNvSpPr>
          <p:nvPr>
            <p:ph type="dt" sz="half" idx="10"/>
          </p:nvPr>
        </p:nvSpPr>
        <p:spPr/>
        <p:txBody>
          <a:bodyPr/>
          <a:lstStyle/>
          <a:p>
            <a:fld id="{4ADA61DE-65B5-9F44-B302-5279A222179F}" type="datetimeFigureOut">
              <a:rPr lang="en-US" smtClean="0"/>
              <a:t>8/23/2021</a:t>
            </a:fld>
            <a:endParaRPr lang="en-US"/>
          </a:p>
        </p:txBody>
      </p:sp>
      <p:sp>
        <p:nvSpPr>
          <p:cNvPr id="3" name="Footer Placeholder 2">
            <a:extLst>
              <a:ext uri="{FF2B5EF4-FFF2-40B4-BE49-F238E27FC236}">
                <a16:creationId xmlns:a16="http://schemas.microsoft.com/office/drawing/2014/main" id="{F1310D3A-0961-7742-9647-097D492B63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1EE9C2-6809-0C41-8F0F-01A74DFCAE25}"/>
              </a:ext>
            </a:extLst>
          </p:cNvPr>
          <p:cNvSpPr>
            <a:spLocks noGrp="1"/>
          </p:cNvSpPr>
          <p:nvPr>
            <p:ph type="sldNum" sz="quarter" idx="12"/>
          </p:nvPr>
        </p:nvSpPr>
        <p:spPr/>
        <p:txBody>
          <a:bodyPr/>
          <a:lstStyle/>
          <a:p>
            <a:fld id="{B697B85D-4E63-0442-8089-0F2930E34E0D}" type="slidenum">
              <a:rPr lang="en-US" smtClean="0"/>
              <a:t>‹#›</a:t>
            </a:fld>
            <a:endParaRPr lang="en-US"/>
          </a:p>
        </p:txBody>
      </p:sp>
    </p:spTree>
    <p:extLst>
      <p:ext uri="{BB962C8B-B14F-4D97-AF65-F5344CB8AC3E}">
        <p14:creationId xmlns:p14="http://schemas.microsoft.com/office/powerpoint/2010/main" val="338336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BAC3C-5C9A-7C46-A40E-A2DD4B0821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1DBF88-5C07-0F4B-B527-B1E916FABB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26163D-58F6-2445-9E06-2B9067FDC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5604A0-B3F1-B348-B948-852570A884B8}"/>
              </a:ext>
            </a:extLst>
          </p:cNvPr>
          <p:cNvSpPr>
            <a:spLocks noGrp="1"/>
          </p:cNvSpPr>
          <p:nvPr>
            <p:ph type="dt" sz="half" idx="10"/>
          </p:nvPr>
        </p:nvSpPr>
        <p:spPr/>
        <p:txBody>
          <a:bodyPr/>
          <a:lstStyle/>
          <a:p>
            <a:fld id="{4ADA61DE-65B5-9F44-B302-5279A222179F}" type="datetimeFigureOut">
              <a:rPr lang="en-US" smtClean="0"/>
              <a:t>8/23/2021</a:t>
            </a:fld>
            <a:endParaRPr lang="en-US"/>
          </a:p>
        </p:txBody>
      </p:sp>
      <p:sp>
        <p:nvSpPr>
          <p:cNvPr id="6" name="Footer Placeholder 5">
            <a:extLst>
              <a:ext uri="{FF2B5EF4-FFF2-40B4-BE49-F238E27FC236}">
                <a16:creationId xmlns:a16="http://schemas.microsoft.com/office/drawing/2014/main" id="{EC9E0764-211F-AF4C-8923-4686756713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4AB645-1495-F64E-95E8-A772017C0625}"/>
              </a:ext>
            </a:extLst>
          </p:cNvPr>
          <p:cNvSpPr>
            <a:spLocks noGrp="1"/>
          </p:cNvSpPr>
          <p:nvPr>
            <p:ph type="sldNum" sz="quarter" idx="12"/>
          </p:nvPr>
        </p:nvSpPr>
        <p:spPr/>
        <p:txBody>
          <a:bodyPr/>
          <a:lstStyle/>
          <a:p>
            <a:fld id="{B697B85D-4E63-0442-8089-0F2930E34E0D}" type="slidenum">
              <a:rPr lang="en-US" smtClean="0"/>
              <a:t>‹#›</a:t>
            </a:fld>
            <a:endParaRPr lang="en-US"/>
          </a:p>
        </p:txBody>
      </p:sp>
    </p:spTree>
    <p:extLst>
      <p:ext uri="{BB962C8B-B14F-4D97-AF65-F5344CB8AC3E}">
        <p14:creationId xmlns:p14="http://schemas.microsoft.com/office/powerpoint/2010/main" val="46017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BA07E-EA1C-874F-89BA-73687F07A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D4C25C-4AF9-5748-902E-2288632268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F5F0E3-B85E-FB4F-8C74-B80CAEFB96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2C2D5B-7AE4-B04B-8524-7078FEB1167E}"/>
              </a:ext>
            </a:extLst>
          </p:cNvPr>
          <p:cNvSpPr>
            <a:spLocks noGrp="1"/>
          </p:cNvSpPr>
          <p:nvPr>
            <p:ph type="dt" sz="half" idx="10"/>
          </p:nvPr>
        </p:nvSpPr>
        <p:spPr/>
        <p:txBody>
          <a:bodyPr/>
          <a:lstStyle/>
          <a:p>
            <a:fld id="{4ADA61DE-65B5-9F44-B302-5279A222179F}" type="datetimeFigureOut">
              <a:rPr lang="en-US" smtClean="0"/>
              <a:t>8/23/2021</a:t>
            </a:fld>
            <a:endParaRPr lang="en-US"/>
          </a:p>
        </p:txBody>
      </p:sp>
      <p:sp>
        <p:nvSpPr>
          <p:cNvPr id="6" name="Footer Placeholder 5">
            <a:extLst>
              <a:ext uri="{FF2B5EF4-FFF2-40B4-BE49-F238E27FC236}">
                <a16:creationId xmlns:a16="http://schemas.microsoft.com/office/drawing/2014/main" id="{243B5125-EBCD-5745-89A9-8AA5256837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234D7-ACBD-DF46-B7D2-46AC5B797D4C}"/>
              </a:ext>
            </a:extLst>
          </p:cNvPr>
          <p:cNvSpPr>
            <a:spLocks noGrp="1"/>
          </p:cNvSpPr>
          <p:nvPr>
            <p:ph type="sldNum" sz="quarter" idx="12"/>
          </p:nvPr>
        </p:nvSpPr>
        <p:spPr/>
        <p:txBody>
          <a:bodyPr/>
          <a:lstStyle/>
          <a:p>
            <a:fld id="{B697B85D-4E63-0442-8089-0F2930E34E0D}" type="slidenum">
              <a:rPr lang="en-US" smtClean="0"/>
              <a:t>‹#›</a:t>
            </a:fld>
            <a:endParaRPr lang="en-US"/>
          </a:p>
        </p:txBody>
      </p:sp>
    </p:spTree>
    <p:extLst>
      <p:ext uri="{BB962C8B-B14F-4D97-AF65-F5344CB8AC3E}">
        <p14:creationId xmlns:p14="http://schemas.microsoft.com/office/powerpoint/2010/main" val="2576339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EF11E3-B7E0-D74F-A75D-BBE37A5EE4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7CD595-4699-2A49-800B-7A7363F4C9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71C52-004B-DC4B-9843-2E32C582BC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A61DE-65B5-9F44-B302-5279A222179F}" type="datetimeFigureOut">
              <a:rPr lang="en-US" smtClean="0"/>
              <a:t>8/23/2021</a:t>
            </a:fld>
            <a:endParaRPr lang="en-US"/>
          </a:p>
        </p:txBody>
      </p:sp>
      <p:sp>
        <p:nvSpPr>
          <p:cNvPr id="5" name="Footer Placeholder 4">
            <a:extLst>
              <a:ext uri="{FF2B5EF4-FFF2-40B4-BE49-F238E27FC236}">
                <a16:creationId xmlns:a16="http://schemas.microsoft.com/office/drawing/2014/main" id="{FB5E9F74-09BD-8947-9073-4351236849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FE5E51-8659-674F-871F-9EA0C93CD2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7B85D-4E63-0442-8089-0F2930E34E0D}" type="slidenum">
              <a:rPr lang="en-US" smtClean="0"/>
              <a:t>‹#›</a:t>
            </a:fld>
            <a:endParaRPr lang="en-US"/>
          </a:p>
        </p:txBody>
      </p:sp>
    </p:spTree>
    <p:extLst>
      <p:ext uri="{BB962C8B-B14F-4D97-AF65-F5344CB8AC3E}">
        <p14:creationId xmlns:p14="http://schemas.microsoft.com/office/powerpoint/2010/main" val="512604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636CF-374F-A24E-BFBE-7574ACE31BB3}"/>
              </a:ext>
            </a:extLst>
          </p:cNvPr>
          <p:cNvSpPr>
            <a:spLocks noGrp="1"/>
          </p:cNvSpPr>
          <p:nvPr>
            <p:ph type="ctrTitle"/>
          </p:nvPr>
        </p:nvSpPr>
        <p:spPr/>
        <p:txBody>
          <a:bodyPr>
            <a:normAutofit fontScale="90000"/>
          </a:bodyPr>
          <a:lstStyle/>
          <a:p>
            <a:r>
              <a:rPr lang="en-US" dirty="0"/>
              <a:t>Warren County EDC </a:t>
            </a:r>
            <a:r>
              <a:rPr lang="en-US"/>
              <a:t>and LDC Update </a:t>
            </a:r>
            <a:br>
              <a:rPr lang="en-US" dirty="0"/>
            </a:br>
            <a:r>
              <a:rPr lang="en-US" dirty="0"/>
              <a:t>23 Aug 2021</a:t>
            </a:r>
          </a:p>
        </p:txBody>
      </p:sp>
    </p:spTree>
    <p:extLst>
      <p:ext uri="{BB962C8B-B14F-4D97-AF65-F5344CB8AC3E}">
        <p14:creationId xmlns:p14="http://schemas.microsoft.com/office/powerpoint/2010/main" val="1516377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55F5E-988D-42B0-AC25-6E2875C49E9B}"/>
              </a:ext>
            </a:extLst>
          </p:cNvPr>
          <p:cNvSpPr>
            <a:spLocks noGrp="1"/>
          </p:cNvSpPr>
          <p:nvPr>
            <p:ph type="title"/>
          </p:nvPr>
        </p:nvSpPr>
        <p:spPr/>
        <p:txBody>
          <a:bodyPr/>
          <a:lstStyle/>
          <a:p>
            <a:pPr algn="ctr"/>
            <a:r>
              <a:rPr lang="en-US" dirty="0"/>
              <a:t>EDC Update Topics</a:t>
            </a:r>
          </a:p>
        </p:txBody>
      </p:sp>
      <p:sp>
        <p:nvSpPr>
          <p:cNvPr id="3" name="Content Placeholder 2">
            <a:extLst>
              <a:ext uri="{FF2B5EF4-FFF2-40B4-BE49-F238E27FC236}">
                <a16:creationId xmlns:a16="http://schemas.microsoft.com/office/drawing/2014/main" id="{CC6D22DE-5017-472D-9FF6-43ACA790A178}"/>
              </a:ext>
            </a:extLst>
          </p:cNvPr>
          <p:cNvSpPr>
            <a:spLocks noGrp="1"/>
          </p:cNvSpPr>
          <p:nvPr>
            <p:ph idx="1"/>
          </p:nvPr>
        </p:nvSpPr>
        <p:spPr/>
        <p:txBody>
          <a:bodyPr/>
          <a:lstStyle/>
          <a:p>
            <a:r>
              <a:rPr lang="en-US" dirty="0"/>
              <a:t>Broadband Updates and NTIA Grant Process</a:t>
            </a:r>
          </a:p>
          <a:p>
            <a:r>
              <a:rPr lang="en-US" dirty="0"/>
              <a:t>Housing Workgroup Updates and Next Steps</a:t>
            </a:r>
          </a:p>
          <a:p>
            <a:r>
              <a:rPr lang="en-US" dirty="0"/>
              <a:t>Business Activity Update</a:t>
            </a:r>
          </a:p>
          <a:p>
            <a:r>
              <a:rPr lang="en-US" dirty="0"/>
              <a:t>Ed Bartholomew Memorial Fund </a:t>
            </a:r>
            <a:r>
              <a:rPr lang="en-US"/>
              <a:t>and Tournament</a:t>
            </a:r>
            <a:endParaRPr lang="en-US" dirty="0"/>
          </a:p>
        </p:txBody>
      </p:sp>
    </p:spTree>
    <p:extLst>
      <p:ext uri="{BB962C8B-B14F-4D97-AF65-F5344CB8AC3E}">
        <p14:creationId xmlns:p14="http://schemas.microsoft.com/office/powerpoint/2010/main" val="256769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B27C0599-D1F4-4797-B19E-FC325B637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00" y="1086623"/>
            <a:ext cx="3002049" cy="2719805"/>
          </a:xfrm>
          <a:prstGeom prst="rect">
            <a:avLst/>
          </a:prstGeom>
        </p:spPr>
      </p:pic>
      <p:pic>
        <p:nvPicPr>
          <p:cNvPr id="5" name="Picture 4" descr="A picture containing text, plant, tree&#10;&#10;Description automatically generated">
            <a:extLst>
              <a:ext uri="{FF2B5EF4-FFF2-40B4-BE49-F238E27FC236}">
                <a16:creationId xmlns:a16="http://schemas.microsoft.com/office/drawing/2014/main" id="{EEDC7C13-ED1C-4E7C-9C55-2ACE7CC6C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87" y="1086623"/>
            <a:ext cx="4477716" cy="2292856"/>
          </a:xfrm>
          <a:prstGeom prst="rect">
            <a:avLst/>
          </a:prstGeom>
        </p:spPr>
      </p:pic>
      <p:pic>
        <p:nvPicPr>
          <p:cNvPr id="6" name="Picture 5">
            <a:extLst>
              <a:ext uri="{FF2B5EF4-FFF2-40B4-BE49-F238E27FC236}">
                <a16:creationId xmlns:a16="http://schemas.microsoft.com/office/drawing/2014/main" id="{A7F20231-D9EB-49F8-AE8C-EEB1BE982B3E}"/>
              </a:ext>
            </a:extLst>
          </p:cNvPr>
          <p:cNvPicPr>
            <a:picLocks noChangeAspect="1"/>
          </p:cNvPicPr>
          <p:nvPr/>
        </p:nvPicPr>
        <p:blipFill>
          <a:blip r:embed="rId4"/>
          <a:stretch>
            <a:fillRect/>
          </a:stretch>
        </p:blipFill>
        <p:spPr>
          <a:xfrm>
            <a:off x="8534393" y="1083856"/>
            <a:ext cx="3416807" cy="2722572"/>
          </a:xfrm>
          <a:prstGeom prst="rect">
            <a:avLst/>
          </a:prstGeom>
        </p:spPr>
      </p:pic>
      <p:pic>
        <p:nvPicPr>
          <p:cNvPr id="8" name="Picture 7" descr="Map&#10;&#10;Description automatically generated">
            <a:extLst>
              <a:ext uri="{FF2B5EF4-FFF2-40B4-BE49-F238E27FC236}">
                <a16:creationId xmlns:a16="http://schemas.microsoft.com/office/drawing/2014/main" id="{6B769DAB-EFB3-4528-9FF9-E0E73812F7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2255" y="3907061"/>
            <a:ext cx="3386263" cy="2810927"/>
          </a:xfrm>
          <a:prstGeom prst="rect">
            <a:avLst/>
          </a:prstGeom>
        </p:spPr>
      </p:pic>
      <p:pic>
        <p:nvPicPr>
          <p:cNvPr id="10" name="Picture 9" descr="Map&#10;&#10;Description automatically generated">
            <a:extLst>
              <a:ext uri="{FF2B5EF4-FFF2-40B4-BE49-F238E27FC236}">
                <a16:creationId xmlns:a16="http://schemas.microsoft.com/office/drawing/2014/main" id="{A123C653-A1E0-409F-AF22-7EB813058D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2582" y="3907061"/>
            <a:ext cx="3888517" cy="2804358"/>
          </a:xfrm>
          <a:prstGeom prst="rect">
            <a:avLst/>
          </a:prstGeom>
        </p:spPr>
      </p:pic>
      <p:sp>
        <p:nvSpPr>
          <p:cNvPr id="11" name="TextBox 10">
            <a:extLst>
              <a:ext uri="{FF2B5EF4-FFF2-40B4-BE49-F238E27FC236}">
                <a16:creationId xmlns:a16="http://schemas.microsoft.com/office/drawing/2014/main" id="{43EB0F21-283D-4F33-96B0-7BB4999DDBA9}"/>
              </a:ext>
            </a:extLst>
          </p:cNvPr>
          <p:cNvSpPr txBox="1"/>
          <p:nvPr/>
        </p:nvSpPr>
        <p:spPr>
          <a:xfrm>
            <a:off x="1645654" y="252859"/>
            <a:ext cx="8843575" cy="830997"/>
          </a:xfrm>
          <a:prstGeom prst="rect">
            <a:avLst/>
          </a:prstGeom>
          <a:noFill/>
        </p:spPr>
        <p:txBody>
          <a:bodyPr wrap="none" rtlCol="0">
            <a:spAutoFit/>
          </a:bodyPr>
          <a:lstStyle/>
          <a:p>
            <a:r>
              <a:rPr lang="en-US" sz="2400" dirty="0"/>
              <a:t>Five Areas Identified to address most of the estimated 600 addresses </a:t>
            </a:r>
          </a:p>
          <a:p>
            <a:pPr algn="ctr"/>
            <a:r>
              <a:rPr lang="en-US" sz="2400" dirty="0"/>
              <a:t>unserved in Warren County </a:t>
            </a:r>
          </a:p>
        </p:txBody>
      </p:sp>
    </p:spTree>
    <p:extLst>
      <p:ext uri="{BB962C8B-B14F-4D97-AF65-F5344CB8AC3E}">
        <p14:creationId xmlns:p14="http://schemas.microsoft.com/office/powerpoint/2010/main" val="81708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Working Group</a:t>
            </a:r>
          </a:p>
        </p:txBody>
      </p:sp>
      <p:sp>
        <p:nvSpPr>
          <p:cNvPr id="3" name="Content Placeholder 2"/>
          <p:cNvSpPr>
            <a:spLocks noGrp="1"/>
          </p:cNvSpPr>
          <p:nvPr>
            <p:ph idx="1"/>
          </p:nvPr>
        </p:nvSpPr>
        <p:spPr/>
        <p:txBody>
          <a:bodyPr>
            <a:normAutofit fontScale="85000" lnSpcReduction="20000"/>
          </a:bodyPr>
          <a:lstStyle/>
          <a:p>
            <a:r>
              <a:rPr lang="en-US" sz="2400" dirty="0"/>
              <a:t>Why housing?</a:t>
            </a:r>
          </a:p>
          <a:p>
            <a:pPr lvl="1"/>
            <a:r>
              <a:rPr lang="en-US" sz="2000" dirty="0"/>
              <a:t>Housing as been identified as a fundamental economic driver and key to economic development in our region (EDC/Roost Survey)</a:t>
            </a:r>
          </a:p>
          <a:p>
            <a:r>
              <a:rPr lang="en-US" sz="2400" dirty="0"/>
              <a:t>What are we currently working on?</a:t>
            </a:r>
          </a:p>
          <a:p>
            <a:pPr lvl="1"/>
            <a:r>
              <a:rPr lang="en-US" sz="2000" dirty="0"/>
              <a:t>We are working with a small group of people with backgrounds in different areas involving housing to collect and analyze data to better understand the housing shortage and the economic impact of that shortage.</a:t>
            </a:r>
          </a:p>
          <a:p>
            <a:r>
              <a:rPr lang="en-US" sz="2400" dirty="0"/>
              <a:t>What is the next step?</a:t>
            </a:r>
          </a:p>
          <a:p>
            <a:pPr lvl="1"/>
            <a:r>
              <a:rPr lang="en-US" sz="2000" dirty="0"/>
              <a:t>The next step is to use the data to better inform the players in housing development (builders, regulators, banks etc.) </a:t>
            </a:r>
          </a:p>
          <a:p>
            <a:pPr lvl="1"/>
            <a:r>
              <a:rPr lang="en-US" sz="2000" dirty="0"/>
              <a:t>First step was August 18</a:t>
            </a:r>
            <a:r>
              <a:rPr lang="en-US" sz="2000" baseline="30000" dirty="0"/>
              <a:t>th</a:t>
            </a:r>
            <a:r>
              <a:rPr lang="en-US" sz="2000" dirty="0"/>
              <a:t> where Dr. Yun, the lead economist for the Nation Association of Realtors, shared national data and help with context on our local data</a:t>
            </a:r>
          </a:p>
          <a:p>
            <a:pPr lvl="1"/>
            <a:r>
              <a:rPr lang="en-US" sz="2000" dirty="0"/>
              <a:t>Second Step will be a follow-on session to include a broader audience around rental market and pipeline for area in terms of all housing stock</a:t>
            </a:r>
          </a:p>
          <a:p>
            <a:pPr lvl="1"/>
            <a:r>
              <a:rPr lang="en-US" sz="2000" dirty="0"/>
              <a:t>EDC will also host its Planning Conference this fall with local data, discussions on related topics such as short term rentals, zoning best practices, other case studies on increasing supply</a:t>
            </a:r>
          </a:p>
          <a:p>
            <a:r>
              <a:rPr lang="en-US" sz="2400" dirty="0"/>
              <a:t>What is the end goal?</a:t>
            </a:r>
          </a:p>
          <a:p>
            <a:pPr lvl="1"/>
            <a:r>
              <a:rPr lang="en-US" sz="2000" dirty="0"/>
              <a:t>The end goal is to better educate the public on what is driving housing supply, prices, demand, the overall impact of housing on the local economy and best practices for dealing with housing issues.</a:t>
            </a:r>
          </a:p>
          <a:p>
            <a:pPr marL="0" indent="0">
              <a:buNone/>
            </a:pPr>
            <a:endParaRPr lang="en-US" dirty="0"/>
          </a:p>
        </p:txBody>
      </p:sp>
    </p:spTree>
    <p:extLst>
      <p:ext uri="{BB962C8B-B14F-4D97-AF65-F5344CB8AC3E}">
        <p14:creationId xmlns:p14="http://schemas.microsoft.com/office/powerpoint/2010/main" val="343911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Housing Supply (Price) Including 500K+</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373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Housing Supply (Price) &lt;500,000</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2980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Housing Supply (Price) &lt;350,000</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3221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A6289-F27D-8F49-838D-9967C8761B89}"/>
              </a:ext>
            </a:extLst>
          </p:cNvPr>
          <p:cNvSpPr>
            <a:spLocks noGrp="1"/>
          </p:cNvSpPr>
          <p:nvPr>
            <p:ph type="title"/>
          </p:nvPr>
        </p:nvSpPr>
        <p:spPr/>
        <p:txBody>
          <a:bodyPr/>
          <a:lstStyle/>
          <a:p>
            <a:r>
              <a:rPr lang="en-US" dirty="0"/>
              <a:t>Business Support and Opportunity</a:t>
            </a:r>
          </a:p>
        </p:txBody>
      </p:sp>
      <p:sp>
        <p:nvSpPr>
          <p:cNvPr id="3" name="Content Placeholder 2">
            <a:extLst>
              <a:ext uri="{FF2B5EF4-FFF2-40B4-BE49-F238E27FC236}">
                <a16:creationId xmlns:a16="http://schemas.microsoft.com/office/drawing/2014/main" id="{C29743F0-B479-5F45-9B3C-FD4F26D8611D}"/>
              </a:ext>
            </a:extLst>
          </p:cNvPr>
          <p:cNvSpPr>
            <a:spLocks noGrp="1"/>
          </p:cNvSpPr>
          <p:nvPr>
            <p:ph idx="1"/>
          </p:nvPr>
        </p:nvSpPr>
        <p:spPr>
          <a:xfrm>
            <a:off x="838200" y="1426790"/>
            <a:ext cx="10515600" cy="4351338"/>
          </a:xfrm>
        </p:spPr>
        <p:txBody>
          <a:bodyPr>
            <a:normAutofit/>
          </a:bodyPr>
          <a:lstStyle/>
          <a:p>
            <a:r>
              <a:rPr lang="en-US" sz="2400" dirty="0"/>
              <a:t>Business Support/Opportunity</a:t>
            </a:r>
          </a:p>
          <a:p>
            <a:pPr lvl="1"/>
            <a:r>
              <a:rPr lang="en-US" sz="2000" dirty="0"/>
              <a:t>Updated list total of over 90 active projects/inquiries</a:t>
            </a:r>
          </a:p>
          <a:p>
            <a:pPr lvl="1"/>
            <a:r>
              <a:rPr lang="en-US" sz="2000" dirty="0"/>
              <a:t>Key new prospects include potential regional economic development project, expansion of local manufacturing and distribution facility</a:t>
            </a:r>
          </a:p>
        </p:txBody>
      </p:sp>
      <p:graphicFrame>
        <p:nvGraphicFramePr>
          <p:cNvPr id="4" name="Chart 3">
            <a:extLst>
              <a:ext uri="{FF2B5EF4-FFF2-40B4-BE49-F238E27FC236}">
                <a16:creationId xmlns:a16="http://schemas.microsoft.com/office/drawing/2014/main" id="{5A5C7833-3D19-8640-8954-E4613FCBBE22}"/>
              </a:ext>
            </a:extLst>
          </p:cNvPr>
          <p:cNvGraphicFramePr>
            <a:graphicFrameLocks/>
          </p:cNvGraphicFramePr>
          <p:nvPr>
            <p:extLst>
              <p:ext uri="{D42A27DB-BD31-4B8C-83A1-F6EECF244321}">
                <p14:modId xmlns:p14="http://schemas.microsoft.com/office/powerpoint/2010/main" val="2662465389"/>
              </p:ext>
            </p:extLst>
          </p:nvPr>
        </p:nvGraphicFramePr>
        <p:xfrm>
          <a:off x="1118681" y="3429000"/>
          <a:ext cx="9528151" cy="3208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0793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5135-6391-4CC7-A356-B1FD88EE69F2}"/>
              </a:ext>
            </a:extLst>
          </p:cNvPr>
          <p:cNvSpPr>
            <a:spLocks noGrp="1"/>
          </p:cNvSpPr>
          <p:nvPr>
            <p:ph type="title"/>
          </p:nvPr>
        </p:nvSpPr>
        <p:spPr/>
        <p:txBody>
          <a:bodyPr/>
          <a:lstStyle/>
          <a:p>
            <a:r>
              <a:rPr lang="en-US" dirty="0"/>
              <a:t>WC LDC Update</a:t>
            </a:r>
          </a:p>
        </p:txBody>
      </p:sp>
      <p:sp>
        <p:nvSpPr>
          <p:cNvPr id="4" name="Text Placeholder 3">
            <a:extLst>
              <a:ext uri="{FF2B5EF4-FFF2-40B4-BE49-F238E27FC236}">
                <a16:creationId xmlns:a16="http://schemas.microsoft.com/office/drawing/2014/main" id="{1253089F-AE9F-4DEC-A008-0751A01FD3EB}"/>
              </a:ext>
            </a:extLst>
          </p:cNvPr>
          <p:cNvSpPr>
            <a:spLocks noGrp="1"/>
          </p:cNvSpPr>
          <p:nvPr>
            <p:ph type="body" sz="half" idx="2"/>
          </p:nvPr>
        </p:nvSpPr>
        <p:spPr/>
        <p:txBody>
          <a:bodyPr/>
          <a:lstStyle/>
          <a:p>
            <a:r>
              <a:rPr lang="en-US" dirty="0"/>
              <a:t>First Half 2021 activity</a:t>
            </a:r>
          </a:p>
          <a:p>
            <a:pPr marL="285750" indent="-285750">
              <a:buFontTx/>
              <a:buChar char="-"/>
            </a:pPr>
            <a:r>
              <a:rPr lang="en-US" dirty="0"/>
              <a:t>Return to full payment for majority of loan portfolio from pandemic interest only</a:t>
            </a:r>
          </a:p>
          <a:p>
            <a:pPr marL="285750" indent="-285750">
              <a:buFontTx/>
              <a:buChar char="-"/>
            </a:pPr>
            <a:r>
              <a:rPr lang="en-US" dirty="0"/>
              <a:t>Full payment by one loan with plan to complete a second</a:t>
            </a:r>
          </a:p>
          <a:p>
            <a:pPr marL="285750" indent="-285750">
              <a:buFontTx/>
              <a:buChar char="-"/>
            </a:pPr>
            <a:r>
              <a:rPr lang="en-US" dirty="0"/>
              <a:t>Settlement being finalized with one loan in delinquency</a:t>
            </a:r>
          </a:p>
          <a:p>
            <a:pPr marL="285750" indent="-285750">
              <a:buFontTx/>
              <a:buChar char="-"/>
            </a:pPr>
            <a:r>
              <a:rPr lang="en-US" dirty="0"/>
              <a:t>Developing potential new loan targets including material cost and supply chain related support</a:t>
            </a:r>
          </a:p>
          <a:p>
            <a:pPr marL="285750" indent="-285750">
              <a:buFontTx/>
              <a:buChar char="-"/>
            </a:pPr>
            <a:r>
              <a:rPr lang="en-US" dirty="0"/>
              <a:t>Working on Governance and organizational enhancements</a:t>
            </a:r>
          </a:p>
        </p:txBody>
      </p:sp>
      <p:graphicFrame>
        <p:nvGraphicFramePr>
          <p:cNvPr id="5" name="Content Placeholder 4">
            <a:extLst>
              <a:ext uri="{FF2B5EF4-FFF2-40B4-BE49-F238E27FC236}">
                <a16:creationId xmlns:a16="http://schemas.microsoft.com/office/drawing/2014/main" id="{3B94B5BD-B00F-47CF-B593-799D11D6B5A6}"/>
              </a:ext>
            </a:extLst>
          </p:cNvPr>
          <p:cNvGraphicFramePr>
            <a:graphicFrameLocks noGrp="1"/>
          </p:cNvGraphicFramePr>
          <p:nvPr>
            <p:ph idx="1"/>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4211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111094</TotalTime>
  <Words>424</Words>
  <Application>Microsoft Office PowerPoint</Application>
  <PresentationFormat>Widescreen</PresentationFormat>
  <Paragraphs>46</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Warren County EDC and LDC Update  23 Aug 2021</vt:lpstr>
      <vt:lpstr>EDC Update Topics</vt:lpstr>
      <vt:lpstr>PowerPoint Presentation</vt:lpstr>
      <vt:lpstr>Housing Working Group</vt:lpstr>
      <vt:lpstr>Housing Supply (Price) Including 500K+</vt:lpstr>
      <vt:lpstr>Housing Supply (Price) &lt;500,000</vt:lpstr>
      <vt:lpstr>Housing Supply (Price) &lt;350,000</vt:lpstr>
      <vt:lpstr>Business Support and Opportunity</vt:lpstr>
      <vt:lpstr>WC LDC Update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EDC Update 20 Oct 2020</dc:title>
  <dc:creator>Jim Siplon</dc:creator>
  <cp:lastModifiedBy>Jim Siplon</cp:lastModifiedBy>
  <cp:revision>41</cp:revision>
  <cp:lastPrinted>2021-08-23T14:34:54Z</cp:lastPrinted>
  <dcterms:created xsi:type="dcterms:W3CDTF">2020-10-19T18:38:41Z</dcterms:created>
  <dcterms:modified xsi:type="dcterms:W3CDTF">2021-08-23T14:35:30Z</dcterms:modified>
</cp:coreProperties>
</file>