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318" r:id="rId3"/>
    <p:sldId id="319" r:id="rId4"/>
    <p:sldId id="320" r:id="rId5"/>
    <p:sldId id="297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F32D"/>
    <a:srgbClr val="246F97"/>
    <a:srgbClr val="26729C"/>
    <a:srgbClr val="3D91BF"/>
    <a:srgbClr val="4297C5"/>
    <a:srgbClr val="449ECF"/>
    <a:srgbClr val="58A9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723" autoAdjust="0"/>
  </p:normalViewPr>
  <p:slideViewPr>
    <p:cSldViewPr>
      <p:cViewPr varScale="1">
        <p:scale>
          <a:sx n="74" d="100"/>
          <a:sy n="74" d="100"/>
        </p:scale>
        <p:origin x="-13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87156-933C-4C7B-BF37-2AD3CBAC9A6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4F0CA-D685-4FB1-BEC6-03A381B606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42EF2-DACE-48DA-8E32-6BDFD6CCF061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6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B7905-9F46-4CEB-A236-214776761D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416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B7905-9F46-4CEB-A236-214776761DA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73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B7905-9F46-4CEB-A236-214776761DA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021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B7905-9F46-4CEB-A236-214776761DA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749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B7905-9F46-4CEB-A236-214776761DA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298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EB7905-9F46-4CEB-A236-214776761DA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782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17D9E7-1905-416B-9F9C-3404FAB6647D}" type="datetimeFigureOut">
              <a:rPr lang="en-US" smtClean="0"/>
              <a:t>9/20/2021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DD6098-369B-4131-980B-48F3F53E6FB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838200"/>
            <a:ext cx="9144000" cy="18288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Tourism Committee Meeting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September 21, 2021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025" y="3733800"/>
            <a:ext cx="7613775" cy="2841946"/>
          </a:xfrm>
          <a:prstGeom prst="rect">
            <a:avLst/>
          </a:prstGeom>
        </p:spPr>
      </p:pic>
      <p:sp>
        <p:nvSpPr>
          <p:cNvPr id="7" name="Title 3"/>
          <p:cNvSpPr txBox="1">
            <a:spLocks/>
          </p:cNvSpPr>
          <p:nvPr/>
        </p:nvSpPr>
        <p:spPr>
          <a:xfrm>
            <a:off x="0" y="1752600"/>
            <a:ext cx="9144000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Warren County Tourism Department</a:t>
            </a:r>
          </a:p>
        </p:txBody>
      </p:sp>
    </p:spTree>
    <p:extLst>
      <p:ext uri="{BB962C8B-B14F-4D97-AF65-F5344CB8AC3E}">
        <p14:creationId xmlns:p14="http://schemas.microsoft.com/office/powerpoint/2010/main" val="42922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ctrTitle"/>
          </p:nvPr>
        </p:nvSpPr>
        <p:spPr>
          <a:xfrm>
            <a:off x="0" y="1558628"/>
            <a:ext cx="9144000" cy="65117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Tourism Department Budget Codes Breakdown</a:t>
            </a:r>
            <a:br>
              <a:rPr lang="en-US" sz="4000" dirty="0">
                <a:solidFill>
                  <a:schemeClr val="tx1"/>
                </a:solidFill>
              </a:rPr>
            </a:b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3048000"/>
            <a:ext cx="5562600" cy="40386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07249"/>
              </p:ext>
            </p:extLst>
          </p:nvPr>
        </p:nvGraphicFramePr>
        <p:xfrm>
          <a:off x="457200" y="1676400"/>
          <a:ext cx="8229600" cy="4861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04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99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Line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.110</a:t>
                      </a:r>
                    </a:p>
                    <a:p>
                      <a:pPr algn="l"/>
                      <a:r>
                        <a:rPr lang="en-US" sz="1800" dirty="0">
                          <a:latin typeface="+mj-lt"/>
                        </a:rPr>
                        <a:t>.120</a:t>
                      </a:r>
                    </a:p>
                    <a:p>
                      <a:pPr algn="l"/>
                      <a:r>
                        <a:rPr lang="en-US" sz="1800" dirty="0">
                          <a:latin typeface="+mj-lt"/>
                        </a:rPr>
                        <a:t>.130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Salaries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$483,012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Increase</a:t>
                      </a:r>
                      <a:r>
                        <a:rPr lang="en-US" sz="1700" baseline="0" dirty="0">
                          <a:solidFill>
                            <a:schemeClr val="bg1"/>
                          </a:solidFill>
                          <a:latin typeface="+mj-lt"/>
                        </a:rPr>
                        <a:t> 19% due to CSEA contract and new Tourism Development and Events Coordinator position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.220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Office</a:t>
                      </a:r>
                      <a:r>
                        <a:rPr lang="en-US" sz="1700" baseline="0" dirty="0">
                          <a:latin typeface="+mj-lt"/>
                        </a:rPr>
                        <a:t> equipment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Camera/desktop equip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.410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Office supplies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$2,800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Slight increase over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.423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Phones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Slight increase over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.424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Postage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$18,100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Decrease</a:t>
                      </a:r>
                      <a:r>
                        <a:rPr lang="en-US" sz="1700" baseline="0" dirty="0">
                          <a:solidFill>
                            <a:schemeClr val="bg1"/>
                          </a:solidFill>
                          <a:latin typeface="+mj-lt"/>
                        </a:rPr>
                        <a:t> year over year; less mail sent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.426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Subscriptions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$6,665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Slight annual increases per subscription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.427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Membership/Dues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$2,245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Slight decrease, drop MC subscription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.428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Data Processing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$22,586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Support provided by IT Department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.444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Travel/Mileage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Up $1,000; 2021 travel was minimal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.800s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Employee Benefits; Workers</a:t>
                      </a:r>
                      <a:r>
                        <a:rPr lang="en-US" sz="1700" baseline="0" dirty="0">
                          <a:latin typeface="+mj-lt"/>
                        </a:rPr>
                        <a:t> Compensation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$211,060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Provided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24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ctrTitle"/>
          </p:nvPr>
        </p:nvSpPr>
        <p:spPr>
          <a:xfrm>
            <a:off x="0" y="1558628"/>
            <a:ext cx="9144000" cy="65117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Tourism Department Budget Codes Breakdown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3048000"/>
            <a:ext cx="5562600" cy="40386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843922"/>
              </p:ext>
            </p:extLst>
          </p:nvPr>
        </p:nvGraphicFramePr>
        <p:xfrm>
          <a:off x="685800" y="1600200"/>
          <a:ext cx="7620000" cy="5410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Line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039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.470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Contracts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New York</a:t>
                      </a:r>
                      <a:r>
                        <a:rPr lang="en-US" sz="1700" baseline="0" dirty="0">
                          <a:latin typeface="+mj-lt"/>
                        </a:rPr>
                        <a:t> State Matching Funds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$75,000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Estimated Award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0519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dk1"/>
                          </a:solidFill>
                          <a:latin typeface="+mj-lt"/>
                        </a:rPr>
                        <a:t>BBB&amp;G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$80,655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Webmaster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Working Pictures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$108,835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Video Production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Smith Trend Research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$4,860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Hotel Analytics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New York Welcomes</a:t>
                      </a:r>
                      <a:r>
                        <a:rPr lang="en-US" sz="1700" baseline="0" dirty="0">
                          <a:latin typeface="+mj-lt"/>
                        </a:rPr>
                        <a:t> You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$23,500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Josiah Brown will present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AirDNA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$3,600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Short-term Rental Analytics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Brochure</a:t>
                      </a:r>
                      <a:r>
                        <a:rPr lang="en-US" sz="1700" baseline="0" dirty="0">
                          <a:solidFill>
                            <a:schemeClr val="bg1"/>
                          </a:solidFill>
                          <a:latin typeface="+mj-lt"/>
                        </a:rPr>
                        <a:t> Distribution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$14,000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Travel </a:t>
                      </a:r>
                      <a:r>
                        <a:rPr lang="en-US" sz="1700">
                          <a:solidFill>
                            <a:schemeClr val="bg1"/>
                          </a:solidFill>
                          <a:latin typeface="+mj-lt"/>
                        </a:rPr>
                        <a:t>Guide distribution outlets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Content/Photography/Freelance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Freelance for web, guide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Influencers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Social Media/Bloggers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latin typeface="+mj-lt"/>
                        </a:rPr>
                        <a:t>Travel Guide</a:t>
                      </a:r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$80,000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Annual Guide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7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Seasonal Guide</a:t>
                      </a:r>
                      <a:endParaRPr kumimoji="0" lang="en-US" sz="1700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$15,000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bg1"/>
                          </a:solidFill>
                          <a:latin typeface="+mj-lt"/>
                        </a:rPr>
                        <a:t>Winter Guide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b="1" dirty="0">
                          <a:solidFill>
                            <a:srgbClr val="C0000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b="1" dirty="0">
                          <a:solidFill>
                            <a:srgbClr val="C00000"/>
                          </a:solidFill>
                          <a:latin typeface="+mj-lt"/>
                        </a:rPr>
                        <a:t>$425,450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7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90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ctrTitle"/>
          </p:nvPr>
        </p:nvSpPr>
        <p:spPr>
          <a:xfrm>
            <a:off x="0" y="1711028"/>
            <a:ext cx="9144000" cy="65117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Tourism Department Budget Codes Breakdown</a:t>
            </a:r>
            <a:br>
              <a:rPr lang="en-US" sz="4000" dirty="0">
                <a:solidFill>
                  <a:schemeClr val="tx1"/>
                </a:solidFill>
              </a:rPr>
            </a:b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3048000"/>
            <a:ext cx="5562600" cy="40386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584130"/>
              </p:ext>
            </p:extLst>
          </p:nvPr>
        </p:nvGraphicFramePr>
        <p:xfrm>
          <a:off x="533400" y="1828800"/>
          <a:ext cx="8077200" cy="4820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.481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Contracts: Tourism</a:t>
                      </a:r>
                      <a:r>
                        <a:rPr lang="en-US" sz="1800" baseline="0" dirty="0">
                          <a:latin typeface="+mj-lt"/>
                        </a:rPr>
                        <a:t> Promotion</a:t>
                      </a:r>
                      <a:endParaRPr lang="en-US" sz="1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Amount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Workshop</a:t>
                      </a:r>
                      <a:r>
                        <a:rPr lang="en-US" sz="1600" baseline="0" dirty="0">
                          <a:latin typeface="+mj-lt"/>
                        </a:rPr>
                        <a:t> Media Buy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Connected TV, broadcast, digital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dk1"/>
                          </a:solidFill>
                          <a:latin typeface="+mj-lt"/>
                        </a:rPr>
                        <a:t>Print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$57,500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Tourism + Motor coach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Digital/Social</a:t>
                      </a:r>
                      <a:r>
                        <a:rPr lang="en-US" sz="1600" baseline="0" dirty="0">
                          <a:latin typeface="+mj-lt"/>
                        </a:rPr>
                        <a:t> in-house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$182,500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Tourism + Motor coach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Production/Images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High res imagery for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Promotional Items/Reusable Bags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$14,000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bg1"/>
                          </a:solidFill>
                          <a:latin typeface="+mj-lt"/>
                        </a:rPr>
                        <a:t>Distribution at shows, media, events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ARTC Misc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$4,000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Misc shows; ILNY Media Night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Misc. Inc:</a:t>
                      </a:r>
                      <a:r>
                        <a:rPr lang="en-US" sz="1600" baseline="0" dirty="0">
                          <a:latin typeface="+mj-lt"/>
                        </a:rPr>
                        <a:t> Petty cash, classified ad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$1,200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Misc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Shows/registrations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$3,600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Tourism + Motor coach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600" dirty="0">
                          <a:latin typeface="+mj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+mj-lt"/>
                        </a:rPr>
                        <a:t>Motor coach</a:t>
                      </a:r>
                      <a:r>
                        <a:rPr lang="en-US" sz="1600" baseline="0" dirty="0">
                          <a:latin typeface="+mj-lt"/>
                        </a:rPr>
                        <a:t> Planner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Updated itineraries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Fam Tours</a:t>
                      </a:r>
                      <a:endParaRPr kumimoji="0" lang="en-US" sz="1600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$1,000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Hosting Expense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Go North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$3,000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lt"/>
                        </a:rPr>
                        <a:t>International Co-op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+mj-lt"/>
                        </a:rPr>
                        <a:t>$1,273,300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30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ctrTitle"/>
          </p:nvPr>
        </p:nvSpPr>
        <p:spPr>
          <a:xfrm>
            <a:off x="0" y="1295400"/>
            <a:ext cx="9144000" cy="533400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Occupancy Tax Budget Code Breakdown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3048000"/>
            <a:ext cx="5562600" cy="40386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516549"/>
              </p:ext>
            </p:extLst>
          </p:nvPr>
        </p:nvGraphicFramePr>
        <p:xfrm>
          <a:off x="838200" y="1346200"/>
          <a:ext cx="7315200" cy="5273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Line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j-lt"/>
                        </a:rPr>
                        <a:t>Amount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6945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469</a:t>
                      </a:r>
                    </a:p>
                    <a:p>
                      <a:pPr algn="l"/>
                      <a:endParaRPr lang="en-US" sz="1800" dirty="0">
                        <a:latin typeface="+mj-lt"/>
                      </a:endParaRPr>
                    </a:p>
                    <a:p>
                      <a:pPr algn="l"/>
                      <a:r>
                        <a:rPr lang="en-US" sz="1800" dirty="0">
                          <a:latin typeface="+mj-lt"/>
                        </a:rPr>
                        <a:t>469.05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Other</a:t>
                      </a:r>
                      <a:r>
                        <a:rPr lang="en-US" sz="1800" baseline="0" dirty="0">
                          <a:latin typeface="+mj-lt"/>
                        </a:rPr>
                        <a:t> Payments / Contributions to Towns</a:t>
                      </a:r>
                      <a:endParaRPr lang="en-US" sz="1800" dirty="0"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j-lt"/>
                        </a:rPr>
                        <a:t>           (25% of </a:t>
                      </a:r>
                      <a:r>
                        <a:rPr lang="en-US" sz="1800" u="sng" dirty="0">
                          <a:latin typeface="+mj-lt"/>
                        </a:rPr>
                        <a:t>estimated</a:t>
                      </a:r>
                      <a:r>
                        <a:rPr lang="en-US" sz="1800" dirty="0">
                          <a:latin typeface="+mj-lt"/>
                        </a:rPr>
                        <a:t> 2021 collections $5,000,000)</a:t>
                      </a:r>
                      <a:endParaRPr lang="en-US" sz="1800" baseline="0" dirty="0">
                        <a:latin typeface="+mj-lt"/>
                      </a:endParaRPr>
                    </a:p>
                    <a:p>
                      <a:pPr algn="l"/>
                      <a:r>
                        <a:rPr lang="en-US" sz="1800" baseline="0" dirty="0">
                          <a:solidFill>
                            <a:schemeClr val="bg1"/>
                          </a:solidFill>
                          <a:latin typeface="+mj-lt"/>
                        </a:rPr>
                        <a:t>Municipal Application Funding</a:t>
                      </a:r>
                      <a:endParaRPr lang="en-US" sz="1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$1,250,000</a:t>
                      </a:r>
                    </a:p>
                    <a:p>
                      <a:pPr algn="r"/>
                      <a:endParaRPr lang="en-US" sz="1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r"/>
                      <a:endParaRPr lang="en-US" sz="800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$195,000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4605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471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Administration</a:t>
                      </a:r>
                      <a:endParaRPr lang="en-US" sz="1800" baseline="0" dirty="0">
                        <a:latin typeface="+mj-lt"/>
                      </a:endParaRPr>
                    </a:p>
                    <a:p>
                      <a:pPr algn="l"/>
                      <a:r>
                        <a:rPr lang="en-US" sz="1400" baseline="0" dirty="0">
                          <a:latin typeface="+mj-lt"/>
                        </a:rPr>
                        <a:t>Treasurer’s fee of 3% based on previous year’s collections</a:t>
                      </a:r>
                      <a:endParaRPr lang="en-US" sz="1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$127,000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7510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Special Event 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$600,000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4605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480.02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Convention Event Development</a:t>
                      </a:r>
                      <a:endParaRPr lang="en-US" sz="1800" baseline="0" dirty="0">
                        <a:latin typeface="+mj-lt"/>
                      </a:endParaRPr>
                    </a:p>
                    <a:p>
                      <a:pPr algn="l"/>
                      <a:r>
                        <a:rPr lang="en-US" sz="1400" baseline="0" dirty="0">
                          <a:latin typeface="+mj-lt"/>
                        </a:rPr>
                        <a:t>Cool Insuring Arena</a:t>
                      </a:r>
                      <a:endParaRPr lang="en-US" sz="1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$250,000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4605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480.04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+mj-lt"/>
                        </a:rPr>
                        <a:t>Warren County Projects</a:t>
                      </a:r>
                    </a:p>
                    <a:p>
                      <a:pPr algn="l"/>
                      <a:r>
                        <a:rPr lang="en-US" sz="1400" dirty="0">
                          <a:latin typeface="+mj-lt"/>
                        </a:rPr>
                        <a:t>Black</a:t>
                      </a:r>
                      <a:r>
                        <a:rPr lang="en-US" sz="1400" baseline="0" dirty="0">
                          <a:latin typeface="+mj-lt"/>
                        </a:rPr>
                        <a:t> Dog Festival Commons website and social media</a:t>
                      </a:r>
                      <a:endParaRPr lang="en-US" sz="1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4605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480.05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solidFill>
                            <a:schemeClr val="bg1"/>
                          </a:solidFill>
                          <a:latin typeface="+mj-lt"/>
                        </a:rPr>
                        <a:t>Business Promotion</a:t>
                      </a:r>
                    </a:p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LGRCC-CVB: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+mj-lt"/>
                        </a:rPr>
                        <a:t> $550,000; Lake George Visitor Center: $25,000</a:t>
                      </a:r>
                      <a:endParaRPr lang="en-US" sz="1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$575,000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4605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480.07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solidFill>
                            <a:schemeClr val="bg1"/>
                          </a:solidFill>
                          <a:latin typeface="+mj-lt"/>
                        </a:rPr>
                        <a:t>Environmental Projects</a:t>
                      </a:r>
                    </a:p>
                    <a:p>
                      <a:pPr algn="l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Invasive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+mj-lt"/>
                        </a:rPr>
                        <a:t> Species Chester, Horicon, Luzerne</a:t>
                      </a:r>
                      <a:endParaRPr lang="en-US" sz="1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$125,000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751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latin typeface="+mj-lt"/>
                        </a:rPr>
                        <a:t>480.08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solidFill>
                            <a:schemeClr val="bg1"/>
                          </a:solidFill>
                          <a:latin typeface="+mj-lt"/>
                        </a:rPr>
                        <a:t>Civic Center / Cool Insuring Arena Capital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solidFill>
                            <a:schemeClr val="bg1"/>
                          </a:solidFill>
                          <a:latin typeface="+mj-lt"/>
                        </a:rPr>
                        <a:t>$100,000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7510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800" b="1" dirty="0">
                        <a:solidFill>
                          <a:srgbClr val="C0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+mj-lt"/>
                        </a:rPr>
                        <a:t>$3,227,000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875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5885</TotalTime>
  <Words>483</Words>
  <Application>Microsoft Office PowerPoint</Application>
  <PresentationFormat>On-screen Show (4:3)</PresentationFormat>
  <Paragraphs>214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Tourism Committee Meeting September 21, 2021</vt:lpstr>
      <vt:lpstr>Tourism Department Budget Codes Breakdown </vt:lpstr>
      <vt:lpstr>Tourism Department Budget Codes Breakdown </vt:lpstr>
      <vt:lpstr>Tourism Department Budget Codes Breakdown </vt:lpstr>
      <vt:lpstr>Occupancy Tax Budget Code Breakdown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Occupancy Tax Committee</dc:title>
  <dc:creator>Tackett, Paul</dc:creator>
  <cp:lastModifiedBy>McLenithan, Sarah</cp:lastModifiedBy>
  <cp:revision>292</cp:revision>
  <cp:lastPrinted>2021-09-20T14:47:07Z</cp:lastPrinted>
  <dcterms:created xsi:type="dcterms:W3CDTF">2019-01-16T20:22:48Z</dcterms:created>
  <dcterms:modified xsi:type="dcterms:W3CDTF">2021-09-20T19:55:49Z</dcterms:modified>
</cp:coreProperties>
</file>