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notesMasterIdLst>
    <p:notesMasterId r:id="rId27"/>
  </p:notesMasterIdLst>
  <p:handoutMasterIdLst>
    <p:handoutMasterId r:id="rId28"/>
  </p:handoutMasterIdLst>
  <p:sldIdLst>
    <p:sldId id="256" r:id="rId2"/>
    <p:sldId id="301" r:id="rId3"/>
    <p:sldId id="302" r:id="rId4"/>
    <p:sldId id="305" r:id="rId5"/>
    <p:sldId id="306" r:id="rId6"/>
    <p:sldId id="303" r:id="rId7"/>
    <p:sldId id="308" r:id="rId8"/>
    <p:sldId id="325" r:id="rId9"/>
    <p:sldId id="309" r:id="rId10"/>
    <p:sldId id="310" r:id="rId11"/>
    <p:sldId id="311" r:id="rId12"/>
    <p:sldId id="312" r:id="rId13"/>
    <p:sldId id="314" r:id="rId14"/>
    <p:sldId id="315" r:id="rId15"/>
    <p:sldId id="316" r:id="rId16"/>
    <p:sldId id="317" r:id="rId17"/>
    <p:sldId id="336" r:id="rId18"/>
    <p:sldId id="320" r:id="rId19"/>
    <p:sldId id="330" r:id="rId20"/>
    <p:sldId id="328" r:id="rId21"/>
    <p:sldId id="335" r:id="rId22"/>
    <p:sldId id="329" r:id="rId23"/>
    <p:sldId id="332" r:id="rId24"/>
    <p:sldId id="333" r:id="rId25"/>
    <p:sldId id="327"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3588"/>
    <a:srgbClr val="3D91BF"/>
    <a:srgbClr val="58A9F2"/>
    <a:srgbClr val="246F97"/>
    <a:srgbClr val="26729C"/>
    <a:srgbClr val="4297C5"/>
    <a:srgbClr val="449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723" autoAdjust="0"/>
  </p:normalViewPr>
  <p:slideViewPr>
    <p:cSldViewPr>
      <p:cViewPr varScale="1">
        <p:scale>
          <a:sx n="90" d="100"/>
          <a:sy n="90" d="100"/>
        </p:scale>
        <p:origin x="133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1" d="100"/>
          <a:sy n="71" d="100"/>
        </p:scale>
        <p:origin x="307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4B9D1D0-E49A-4F02-A55F-0669EA3A172C}" type="datetimeFigureOut">
              <a:rPr lang="en-US" smtClean="0"/>
              <a:t>1/25/2022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0AE4EBF-6D21-499C-956E-A84D8CFF2EEB}" type="slidenum">
              <a:rPr lang="en-US" smtClean="0"/>
              <a:t>‹#›</a:t>
            </a:fld>
            <a:endParaRPr lang="en-US" dirty="0"/>
          </a:p>
        </p:txBody>
      </p:sp>
    </p:spTree>
    <p:extLst>
      <p:ext uri="{BB962C8B-B14F-4D97-AF65-F5344CB8AC3E}">
        <p14:creationId xmlns:p14="http://schemas.microsoft.com/office/powerpoint/2010/main" val="3980137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85E62B9-7B43-4390-B251-A0FBE4BB2CCD}" type="datetimeFigureOut">
              <a:rPr lang="en-US" smtClean="0"/>
              <a:t>1/25/2022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726063C-76AD-4E9C-A7F3-9D0DBCACDD44}" type="slidenum">
              <a:rPr lang="en-US" smtClean="0"/>
              <a:t>‹#›</a:t>
            </a:fld>
            <a:endParaRPr lang="en-US" dirty="0"/>
          </a:p>
        </p:txBody>
      </p:sp>
    </p:spTree>
    <p:extLst>
      <p:ext uri="{BB962C8B-B14F-4D97-AF65-F5344CB8AC3E}">
        <p14:creationId xmlns:p14="http://schemas.microsoft.com/office/powerpoint/2010/main" val="477611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p:txBody>
      </p:sp>
      <p:sp>
        <p:nvSpPr>
          <p:cNvPr id="4" name="Slide Number Placeholder 3"/>
          <p:cNvSpPr>
            <a:spLocks noGrp="1"/>
          </p:cNvSpPr>
          <p:nvPr>
            <p:ph type="sldNum" sz="quarter" idx="10"/>
          </p:nvPr>
        </p:nvSpPr>
        <p:spPr/>
        <p:txBody>
          <a:bodyPr/>
          <a:lstStyle/>
          <a:p>
            <a:fld id="{A726063C-76AD-4E9C-A7F3-9D0DBCACDD44}" type="slidenum">
              <a:rPr lang="en-US" smtClean="0"/>
              <a:t>1</a:t>
            </a:fld>
            <a:endParaRPr lang="en-US" dirty="0"/>
          </a:p>
        </p:txBody>
      </p:sp>
    </p:spTree>
    <p:extLst>
      <p:ext uri="{BB962C8B-B14F-4D97-AF65-F5344CB8AC3E}">
        <p14:creationId xmlns:p14="http://schemas.microsoft.com/office/powerpoint/2010/main" val="4165946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Website sessions are defined as a series of contiguous actions by a visitor on an individual website within a given time frame. Visits to website driven by google ad words, organic social media, paid digital (Workshop) and social media (Workshop and Kacey)</a:t>
            </a:r>
            <a:endParaRPr lang="en-US" dirty="0"/>
          </a:p>
        </p:txBody>
      </p:sp>
      <p:sp>
        <p:nvSpPr>
          <p:cNvPr id="4" name="Slide Number Placeholder 3"/>
          <p:cNvSpPr>
            <a:spLocks noGrp="1"/>
          </p:cNvSpPr>
          <p:nvPr>
            <p:ph type="sldNum" sz="quarter" idx="10"/>
          </p:nvPr>
        </p:nvSpPr>
        <p:spPr/>
        <p:txBody>
          <a:bodyPr/>
          <a:lstStyle/>
          <a:p>
            <a:fld id="{A726063C-76AD-4E9C-A7F3-9D0DBCACDD44}" type="slidenum">
              <a:rPr lang="en-US" smtClean="0"/>
              <a:t>10</a:t>
            </a:fld>
            <a:endParaRPr lang="en-US" dirty="0"/>
          </a:p>
        </p:txBody>
      </p:sp>
    </p:spTree>
    <p:extLst>
      <p:ext uri="{BB962C8B-B14F-4D97-AF65-F5344CB8AC3E}">
        <p14:creationId xmlns:p14="http://schemas.microsoft.com/office/powerpoint/2010/main" val="878415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New York State, primarily </a:t>
            </a:r>
            <a:r>
              <a:rPr lang="en-US" b="1" u="sng" dirty="0"/>
              <a:t>New York City DMA </a:t>
            </a:r>
            <a:r>
              <a:rPr lang="en-US" dirty="0"/>
              <a:t>(Designated Marketing Area) </a:t>
            </a:r>
            <a:r>
              <a:rPr lang="en-US" b="1" dirty="0"/>
              <a:t>NY City, Long Island, Hudson Valley, NJ, CT. </a:t>
            </a:r>
          </a:p>
          <a:p>
            <a:r>
              <a:rPr lang="en-US" b="1" dirty="0"/>
              <a:t>Followed by Capital District corridor (I-87), then western NY (I-90) corridor. Beyond that, ask Joanne for breakdown.</a:t>
            </a:r>
          </a:p>
        </p:txBody>
      </p:sp>
      <p:sp>
        <p:nvSpPr>
          <p:cNvPr id="4" name="Slide Number Placeholder 3"/>
          <p:cNvSpPr>
            <a:spLocks noGrp="1"/>
          </p:cNvSpPr>
          <p:nvPr>
            <p:ph type="sldNum" sz="quarter" idx="10"/>
          </p:nvPr>
        </p:nvSpPr>
        <p:spPr/>
        <p:txBody>
          <a:bodyPr/>
          <a:lstStyle/>
          <a:p>
            <a:fld id="{A726063C-76AD-4E9C-A7F3-9D0DBCACDD44}" type="slidenum">
              <a:rPr lang="en-US" smtClean="0"/>
              <a:t>11</a:t>
            </a:fld>
            <a:endParaRPr lang="en-US" dirty="0"/>
          </a:p>
        </p:txBody>
      </p:sp>
    </p:spTree>
    <p:extLst>
      <p:ext uri="{BB962C8B-B14F-4D97-AF65-F5344CB8AC3E}">
        <p14:creationId xmlns:p14="http://schemas.microsoft.com/office/powerpoint/2010/main" val="3683327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Self-explanatory. Note: Our website is </a:t>
            </a:r>
            <a:r>
              <a:rPr lang="en-US" b="1" dirty="0"/>
              <a:t>mobile-first design</a:t>
            </a:r>
            <a:r>
              <a:rPr lang="en-US" dirty="0"/>
              <a:t>, for ease of using on smart phones! (If anyone asks: New site will be, also. (Launch spring)</a:t>
            </a:r>
          </a:p>
        </p:txBody>
      </p:sp>
      <p:sp>
        <p:nvSpPr>
          <p:cNvPr id="4" name="Slide Number Placeholder 3"/>
          <p:cNvSpPr>
            <a:spLocks noGrp="1"/>
          </p:cNvSpPr>
          <p:nvPr>
            <p:ph type="sldNum" sz="quarter" idx="10"/>
          </p:nvPr>
        </p:nvSpPr>
        <p:spPr/>
        <p:txBody>
          <a:bodyPr/>
          <a:lstStyle/>
          <a:p>
            <a:fld id="{A726063C-76AD-4E9C-A7F3-9D0DBCACDD44}" type="slidenum">
              <a:rPr lang="en-US" smtClean="0"/>
              <a:t>12</a:t>
            </a:fld>
            <a:endParaRPr lang="en-US" dirty="0"/>
          </a:p>
        </p:txBody>
      </p:sp>
    </p:spTree>
    <p:extLst>
      <p:ext uri="{BB962C8B-B14F-4D97-AF65-F5344CB8AC3E}">
        <p14:creationId xmlns:p14="http://schemas.microsoft.com/office/powerpoint/2010/main" val="1144203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p:txBody>
      </p:sp>
      <p:sp>
        <p:nvSpPr>
          <p:cNvPr id="4" name="Slide Number Placeholder 3"/>
          <p:cNvSpPr>
            <a:spLocks noGrp="1"/>
          </p:cNvSpPr>
          <p:nvPr>
            <p:ph type="sldNum" sz="quarter" idx="10"/>
          </p:nvPr>
        </p:nvSpPr>
        <p:spPr/>
        <p:txBody>
          <a:bodyPr/>
          <a:lstStyle/>
          <a:p>
            <a:fld id="{A726063C-76AD-4E9C-A7F3-9D0DBCACDD44}" type="slidenum">
              <a:rPr lang="en-US" smtClean="0"/>
              <a:t>13</a:t>
            </a:fld>
            <a:endParaRPr lang="en-US" dirty="0"/>
          </a:p>
        </p:txBody>
      </p:sp>
    </p:spTree>
    <p:extLst>
      <p:ext uri="{BB962C8B-B14F-4D97-AF65-F5344CB8AC3E}">
        <p14:creationId xmlns:p14="http://schemas.microsoft.com/office/powerpoint/2010/main" val="708252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Dashboard view of visits in 2021. This is measured by cell phones that are actually in Warren County. It does not measure EVERY person visiting, but we understand this is comparable to high level confidence survey results, because these people were actually here!!! Obviously summer and weekend spikes.</a:t>
            </a:r>
          </a:p>
        </p:txBody>
      </p:sp>
      <p:sp>
        <p:nvSpPr>
          <p:cNvPr id="4" name="Slide Number Placeholder 3"/>
          <p:cNvSpPr>
            <a:spLocks noGrp="1"/>
          </p:cNvSpPr>
          <p:nvPr>
            <p:ph type="sldNum" sz="quarter" idx="10"/>
          </p:nvPr>
        </p:nvSpPr>
        <p:spPr/>
        <p:txBody>
          <a:bodyPr/>
          <a:lstStyle/>
          <a:p>
            <a:fld id="{A726063C-76AD-4E9C-A7F3-9D0DBCACDD44}" type="slidenum">
              <a:rPr lang="en-US" smtClean="0"/>
              <a:t>14</a:t>
            </a:fld>
            <a:endParaRPr lang="en-US" dirty="0"/>
          </a:p>
        </p:txBody>
      </p:sp>
    </p:spTree>
    <p:extLst>
      <p:ext uri="{BB962C8B-B14F-4D97-AF65-F5344CB8AC3E}">
        <p14:creationId xmlns:p14="http://schemas.microsoft.com/office/powerpoint/2010/main" val="3127435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like to share a snapshot with each community so they can see what their markets are. You can imagine that North Creek may differ from Glens Falls. Great Escape PI and Glens Falls shown as an example. Ask Joanne for more detail or stop in the office for a demo?</a:t>
            </a:r>
          </a:p>
        </p:txBody>
      </p:sp>
      <p:sp>
        <p:nvSpPr>
          <p:cNvPr id="4" name="Slide Number Placeholder 3"/>
          <p:cNvSpPr>
            <a:spLocks noGrp="1"/>
          </p:cNvSpPr>
          <p:nvPr>
            <p:ph type="sldNum" sz="quarter" idx="10"/>
          </p:nvPr>
        </p:nvSpPr>
        <p:spPr/>
        <p:txBody>
          <a:bodyPr/>
          <a:lstStyle/>
          <a:p>
            <a:fld id="{A726063C-76AD-4E9C-A7F3-9D0DBCACDD44}" type="slidenum">
              <a:rPr lang="en-US" smtClean="0"/>
              <a:t>15</a:t>
            </a:fld>
            <a:endParaRPr lang="en-US" dirty="0"/>
          </a:p>
        </p:txBody>
      </p:sp>
    </p:spTree>
    <p:extLst>
      <p:ext uri="{BB962C8B-B14F-4D97-AF65-F5344CB8AC3E}">
        <p14:creationId xmlns:p14="http://schemas.microsoft.com/office/powerpoint/2010/main" val="160854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Above industry open and click thru rates. . . . More detail, ask Joanne </a:t>
            </a:r>
            <a:r>
              <a:rPr lang="en-US" dirty="0">
                <a:sym typeface="Wingdings" panose="05000000000000000000" pitchFamily="2" charset="2"/>
              </a:rPr>
              <a:t></a:t>
            </a:r>
            <a:r>
              <a:rPr lang="en-US" dirty="0"/>
              <a:t> </a:t>
            </a:r>
          </a:p>
        </p:txBody>
      </p:sp>
      <p:sp>
        <p:nvSpPr>
          <p:cNvPr id="4" name="Slide Number Placeholder 3"/>
          <p:cNvSpPr>
            <a:spLocks noGrp="1"/>
          </p:cNvSpPr>
          <p:nvPr>
            <p:ph type="sldNum" sz="quarter" idx="10"/>
          </p:nvPr>
        </p:nvSpPr>
        <p:spPr/>
        <p:txBody>
          <a:bodyPr/>
          <a:lstStyle/>
          <a:p>
            <a:fld id="{A726063C-76AD-4E9C-A7F3-9D0DBCACDD44}" type="slidenum">
              <a:rPr lang="en-US" smtClean="0"/>
              <a:t>16</a:t>
            </a:fld>
            <a:endParaRPr lang="en-US" dirty="0"/>
          </a:p>
        </p:txBody>
      </p:sp>
    </p:spTree>
    <p:extLst>
      <p:ext uri="{BB962C8B-B14F-4D97-AF65-F5344CB8AC3E}">
        <p14:creationId xmlns:p14="http://schemas.microsoft.com/office/powerpoint/2010/main" val="1441160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supervisors to open their email newsletters from us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A726063C-76AD-4E9C-A7F3-9D0DBCACDD44}" type="slidenum">
              <a:rPr lang="en-US" smtClean="0"/>
              <a:t>17</a:t>
            </a:fld>
            <a:endParaRPr lang="en-US" dirty="0"/>
          </a:p>
        </p:txBody>
      </p:sp>
    </p:spTree>
    <p:extLst>
      <p:ext uri="{BB962C8B-B14F-4D97-AF65-F5344CB8AC3E}">
        <p14:creationId xmlns:p14="http://schemas.microsoft.com/office/powerpoint/2010/main" val="1403020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Joanne can provide comparison to other destinations. A few: Visit Adirondacks 114,000; Lake Placid 82,000; I Love New York 1.4m. A few more on Slide 25.</a:t>
            </a:r>
          </a:p>
        </p:txBody>
      </p:sp>
      <p:sp>
        <p:nvSpPr>
          <p:cNvPr id="4" name="Slide Number Placeholder 3"/>
          <p:cNvSpPr>
            <a:spLocks noGrp="1"/>
          </p:cNvSpPr>
          <p:nvPr>
            <p:ph type="sldNum" sz="quarter" idx="10"/>
          </p:nvPr>
        </p:nvSpPr>
        <p:spPr/>
        <p:txBody>
          <a:bodyPr/>
          <a:lstStyle/>
          <a:p>
            <a:fld id="{A726063C-76AD-4E9C-A7F3-9D0DBCACDD44}" type="slidenum">
              <a:rPr lang="en-US" smtClean="0"/>
              <a:t>18</a:t>
            </a:fld>
            <a:endParaRPr lang="en-US" dirty="0"/>
          </a:p>
        </p:txBody>
      </p:sp>
    </p:spTree>
    <p:extLst>
      <p:ext uri="{BB962C8B-B14F-4D97-AF65-F5344CB8AC3E}">
        <p14:creationId xmlns:p14="http://schemas.microsoft.com/office/powerpoint/2010/main" val="3991546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Reach = The number of people who SAW our content!!! Over a MILLION on this ONE post.</a:t>
            </a:r>
          </a:p>
        </p:txBody>
      </p:sp>
      <p:sp>
        <p:nvSpPr>
          <p:cNvPr id="4" name="Slide Number Placeholder 3"/>
          <p:cNvSpPr>
            <a:spLocks noGrp="1"/>
          </p:cNvSpPr>
          <p:nvPr>
            <p:ph type="sldNum" sz="quarter" idx="10"/>
          </p:nvPr>
        </p:nvSpPr>
        <p:spPr/>
        <p:txBody>
          <a:bodyPr/>
          <a:lstStyle/>
          <a:p>
            <a:fld id="{A726063C-76AD-4E9C-A7F3-9D0DBCACDD44}" type="slidenum">
              <a:rPr lang="en-US" smtClean="0"/>
              <a:t>19</a:t>
            </a:fld>
            <a:endParaRPr lang="en-US" dirty="0"/>
          </a:p>
        </p:txBody>
      </p:sp>
    </p:spTree>
    <p:extLst>
      <p:ext uri="{BB962C8B-B14F-4D97-AF65-F5344CB8AC3E}">
        <p14:creationId xmlns:p14="http://schemas.microsoft.com/office/powerpoint/2010/main" val="2332018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p:txBody>
      </p:sp>
      <p:sp>
        <p:nvSpPr>
          <p:cNvPr id="4" name="Slide Number Placeholder 3"/>
          <p:cNvSpPr>
            <a:spLocks noGrp="1"/>
          </p:cNvSpPr>
          <p:nvPr>
            <p:ph type="sldNum" sz="quarter" idx="10"/>
          </p:nvPr>
        </p:nvSpPr>
        <p:spPr/>
        <p:txBody>
          <a:bodyPr/>
          <a:lstStyle/>
          <a:p>
            <a:fld id="{A726063C-76AD-4E9C-A7F3-9D0DBCACDD44}" type="slidenum">
              <a:rPr lang="en-US" smtClean="0"/>
              <a:t>2</a:t>
            </a:fld>
            <a:endParaRPr lang="en-US" dirty="0"/>
          </a:p>
        </p:txBody>
      </p:sp>
    </p:spTree>
    <p:extLst>
      <p:ext uri="{BB962C8B-B14F-4D97-AF65-F5344CB8AC3E}">
        <p14:creationId xmlns:p14="http://schemas.microsoft.com/office/powerpoint/2010/main" val="3494728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p:txBody>
      </p:sp>
      <p:sp>
        <p:nvSpPr>
          <p:cNvPr id="4" name="Slide Number Placeholder 3"/>
          <p:cNvSpPr>
            <a:spLocks noGrp="1"/>
          </p:cNvSpPr>
          <p:nvPr>
            <p:ph type="sldNum" sz="quarter" idx="10"/>
          </p:nvPr>
        </p:nvSpPr>
        <p:spPr/>
        <p:txBody>
          <a:bodyPr/>
          <a:lstStyle/>
          <a:p>
            <a:fld id="{A726063C-76AD-4E9C-A7F3-9D0DBCACDD44}" type="slidenum">
              <a:rPr lang="en-US" smtClean="0"/>
              <a:t>20</a:t>
            </a:fld>
            <a:endParaRPr lang="en-US" dirty="0"/>
          </a:p>
        </p:txBody>
      </p:sp>
    </p:spTree>
    <p:extLst>
      <p:ext uri="{BB962C8B-B14F-4D97-AF65-F5344CB8AC3E}">
        <p14:creationId xmlns:p14="http://schemas.microsoft.com/office/powerpoint/2010/main" val="3096288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Ice Cream Blog covers shops throughout Warren County!!!</a:t>
            </a:r>
          </a:p>
        </p:txBody>
      </p:sp>
      <p:sp>
        <p:nvSpPr>
          <p:cNvPr id="4" name="Slide Number Placeholder 3"/>
          <p:cNvSpPr>
            <a:spLocks noGrp="1"/>
          </p:cNvSpPr>
          <p:nvPr>
            <p:ph type="sldNum" sz="quarter" idx="10"/>
          </p:nvPr>
        </p:nvSpPr>
        <p:spPr/>
        <p:txBody>
          <a:bodyPr/>
          <a:lstStyle/>
          <a:p>
            <a:fld id="{A726063C-76AD-4E9C-A7F3-9D0DBCACDD44}" type="slidenum">
              <a:rPr lang="en-US" smtClean="0"/>
              <a:t>21</a:t>
            </a:fld>
            <a:endParaRPr lang="en-US" dirty="0"/>
          </a:p>
        </p:txBody>
      </p:sp>
    </p:spTree>
    <p:extLst>
      <p:ext uri="{BB962C8B-B14F-4D97-AF65-F5344CB8AC3E}">
        <p14:creationId xmlns:p14="http://schemas.microsoft.com/office/powerpoint/2010/main" val="3282461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p:txBody>
      </p:sp>
      <p:sp>
        <p:nvSpPr>
          <p:cNvPr id="4" name="Slide Number Placeholder 3"/>
          <p:cNvSpPr>
            <a:spLocks noGrp="1"/>
          </p:cNvSpPr>
          <p:nvPr>
            <p:ph type="sldNum" sz="quarter" idx="10"/>
          </p:nvPr>
        </p:nvSpPr>
        <p:spPr/>
        <p:txBody>
          <a:bodyPr/>
          <a:lstStyle/>
          <a:p>
            <a:fld id="{A726063C-76AD-4E9C-A7F3-9D0DBCACDD44}" type="slidenum">
              <a:rPr lang="en-US" smtClean="0"/>
              <a:t>22</a:t>
            </a:fld>
            <a:endParaRPr lang="en-US" dirty="0"/>
          </a:p>
        </p:txBody>
      </p:sp>
    </p:spTree>
    <p:extLst>
      <p:ext uri="{BB962C8B-B14F-4D97-AF65-F5344CB8AC3E}">
        <p14:creationId xmlns:p14="http://schemas.microsoft.com/office/powerpoint/2010/main" val="2814987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i="0" kern="1200" dirty="0">
                <a:solidFill>
                  <a:schemeClr val="tx1"/>
                </a:solidFill>
                <a:effectLst/>
                <a:latin typeface="+mn-lt"/>
                <a:ea typeface="+mn-ea"/>
                <a:cs typeface="+mn-cs"/>
              </a:rPr>
              <a:t>Reach. </a:t>
            </a:r>
            <a:r>
              <a:rPr lang="en-US" sz="1200" b="0" i="0" kern="1200" dirty="0">
                <a:solidFill>
                  <a:schemeClr val="tx1"/>
                </a:solidFill>
                <a:effectLst/>
                <a:latin typeface="+mn-lt"/>
                <a:ea typeface="+mn-ea"/>
                <a:cs typeface="+mn-cs"/>
              </a:rPr>
              <a:t>Reach is the number of people who saw your content on social media. ...</a:t>
            </a:r>
          </a:p>
          <a:p>
            <a:r>
              <a:rPr lang="en-US" sz="1400" b="1" i="0" kern="1200" dirty="0">
                <a:solidFill>
                  <a:schemeClr val="tx1"/>
                </a:solidFill>
                <a:effectLst/>
                <a:latin typeface="+mn-lt"/>
                <a:ea typeface="+mn-ea"/>
                <a:cs typeface="+mn-cs"/>
              </a:rPr>
              <a:t>Impressions. </a:t>
            </a:r>
            <a:r>
              <a:rPr lang="en-US" sz="1200" b="0" i="0" kern="1200" dirty="0">
                <a:solidFill>
                  <a:schemeClr val="tx1"/>
                </a:solidFill>
                <a:effectLst/>
                <a:latin typeface="+mn-lt"/>
                <a:ea typeface="+mn-ea"/>
                <a:cs typeface="+mn-cs"/>
              </a:rPr>
              <a:t>Impressions is the number of times your post has been seen, regardless if a link was clicked or not.</a:t>
            </a:r>
          </a:p>
          <a:p>
            <a:r>
              <a:rPr lang="en-US" sz="1400" b="1" i="0" kern="1200" dirty="0">
                <a:solidFill>
                  <a:schemeClr val="tx1"/>
                </a:solidFill>
                <a:effectLst/>
                <a:latin typeface="+mn-lt"/>
                <a:ea typeface="+mn-ea"/>
                <a:cs typeface="+mn-cs"/>
              </a:rPr>
              <a:t>Engagements</a:t>
            </a:r>
            <a:r>
              <a:rPr lang="en-US" sz="1200" b="0" i="0" kern="1200" dirty="0">
                <a:solidFill>
                  <a:schemeClr val="tx1"/>
                </a:solidFill>
                <a:effectLst/>
                <a:latin typeface="+mn-lt"/>
                <a:ea typeface="+mn-ea"/>
                <a:cs typeface="+mn-cs"/>
              </a:rPr>
              <a:t> are when people perform actions on your content, whether it be that they like, comment, and/or share your posts.</a:t>
            </a:r>
          </a:p>
          <a:p>
            <a:endParaRPr lang="en-US" dirty="0"/>
          </a:p>
        </p:txBody>
      </p:sp>
      <p:sp>
        <p:nvSpPr>
          <p:cNvPr id="4" name="Slide Number Placeholder 3"/>
          <p:cNvSpPr>
            <a:spLocks noGrp="1"/>
          </p:cNvSpPr>
          <p:nvPr>
            <p:ph type="sldNum" sz="quarter" idx="10"/>
          </p:nvPr>
        </p:nvSpPr>
        <p:spPr/>
        <p:txBody>
          <a:bodyPr/>
          <a:lstStyle/>
          <a:p>
            <a:fld id="{A726063C-76AD-4E9C-A7F3-9D0DBCACDD44}" type="slidenum">
              <a:rPr lang="en-US" smtClean="0"/>
              <a:t>23</a:t>
            </a:fld>
            <a:endParaRPr lang="en-US" dirty="0"/>
          </a:p>
        </p:txBody>
      </p:sp>
    </p:spTree>
    <p:extLst>
      <p:ext uri="{BB962C8B-B14F-4D97-AF65-F5344CB8AC3E}">
        <p14:creationId xmlns:p14="http://schemas.microsoft.com/office/powerpoint/2010/main" val="1484488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p:txBody>
      </p:sp>
      <p:sp>
        <p:nvSpPr>
          <p:cNvPr id="4" name="Slide Number Placeholder 3"/>
          <p:cNvSpPr>
            <a:spLocks noGrp="1"/>
          </p:cNvSpPr>
          <p:nvPr>
            <p:ph type="sldNum" sz="quarter" idx="10"/>
          </p:nvPr>
        </p:nvSpPr>
        <p:spPr/>
        <p:txBody>
          <a:bodyPr/>
          <a:lstStyle/>
          <a:p>
            <a:fld id="{A726063C-76AD-4E9C-A7F3-9D0DBCACDD44}" type="slidenum">
              <a:rPr lang="en-US" smtClean="0"/>
              <a:t>24</a:t>
            </a:fld>
            <a:endParaRPr lang="en-US" dirty="0"/>
          </a:p>
        </p:txBody>
      </p:sp>
    </p:spTree>
    <p:extLst>
      <p:ext uri="{BB962C8B-B14F-4D97-AF65-F5344CB8AC3E}">
        <p14:creationId xmlns:p14="http://schemas.microsoft.com/office/powerpoint/2010/main" val="397024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How we fare, as compared to several competitors. Very well. The need for Community Engagement has skyrocketed. In addition to Kacey, Tanya and Maggie are answering comments and questions non-stop!!! Stop in the office and talk to Kacey about all things </a:t>
            </a:r>
            <a:r>
              <a:rPr lang="en-US" sz="1200"/>
              <a:t>social media!</a:t>
            </a:r>
            <a:endParaRPr lang="en-US" sz="1200" dirty="0"/>
          </a:p>
          <a:p>
            <a:endParaRPr lang="en-US" dirty="0"/>
          </a:p>
        </p:txBody>
      </p:sp>
      <p:sp>
        <p:nvSpPr>
          <p:cNvPr id="4" name="Slide Number Placeholder 3"/>
          <p:cNvSpPr>
            <a:spLocks noGrp="1"/>
          </p:cNvSpPr>
          <p:nvPr>
            <p:ph type="sldNum" sz="quarter" idx="10"/>
          </p:nvPr>
        </p:nvSpPr>
        <p:spPr/>
        <p:txBody>
          <a:bodyPr/>
          <a:lstStyle/>
          <a:p>
            <a:fld id="{A726063C-76AD-4E9C-A7F3-9D0DBCACDD44}" type="slidenum">
              <a:rPr lang="en-US" smtClean="0"/>
              <a:t>25</a:t>
            </a:fld>
            <a:endParaRPr lang="en-US" dirty="0"/>
          </a:p>
        </p:txBody>
      </p:sp>
    </p:spTree>
    <p:extLst>
      <p:ext uri="{BB962C8B-B14F-4D97-AF65-F5344CB8AC3E}">
        <p14:creationId xmlns:p14="http://schemas.microsoft.com/office/powerpoint/2010/main" val="1341751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 County is back on par with 2019 hotel demand, once again eclipsing 1 million rooms sold. Demand was steadily increasing before COVID, and was back on track in 2021.</a:t>
            </a:r>
          </a:p>
          <a:p>
            <a:endParaRPr lang="en-US" dirty="0"/>
          </a:p>
          <a:p>
            <a:r>
              <a:rPr lang="en-US" dirty="0"/>
              <a:t>2019 Supply = 1,962,594          2020 Supply = 2,004,015          2021 Supply = 2,032,337</a:t>
            </a:r>
          </a:p>
          <a:p>
            <a:endParaRPr lang="en-US" dirty="0"/>
          </a:p>
          <a:p>
            <a:r>
              <a:rPr lang="en-US" dirty="0"/>
              <a:t>Supply = Number of Rooms Available</a:t>
            </a:r>
          </a:p>
          <a:p>
            <a:endParaRPr lang="en-US" dirty="0"/>
          </a:p>
        </p:txBody>
      </p:sp>
      <p:sp>
        <p:nvSpPr>
          <p:cNvPr id="4" name="Slide Number Placeholder 3"/>
          <p:cNvSpPr>
            <a:spLocks noGrp="1"/>
          </p:cNvSpPr>
          <p:nvPr>
            <p:ph type="sldNum" sz="quarter" idx="10"/>
          </p:nvPr>
        </p:nvSpPr>
        <p:spPr/>
        <p:txBody>
          <a:bodyPr/>
          <a:lstStyle/>
          <a:p>
            <a:fld id="{A726063C-76AD-4E9C-A7F3-9D0DBCACDD44}" type="slidenum">
              <a:rPr lang="en-US" smtClean="0"/>
              <a:t>3</a:t>
            </a:fld>
            <a:endParaRPr lang="en-US" dirty="0"/>
          </a:p>
        </p:txBody>
      </p:sp>
    </p:spTree>
    <p:extLst>
      <p:ext uri="{BB962C8B-B14F-4D97-AF65-F5344CB8AC3E}">
        <p14:creationId xmlns:p14="http://schemas.microsoft.com/office/powerpoint/2010/main" val="2944793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demand is back on par with 2019, ADR has increased significantly, which influences revenue – next slide.</a:t>
            </a:r>
          </a:p>
        </p:txBody>
      </p:sp>
      <p:sp>
        <p:nvSpPr>
          <p:cNvPr id="4" name="Slide Number Placeholder 3"/>
          <p:cNvSpPr>
            <a:spLocks noGrp="1"/>
          </p:cNvSpPr>
          <p:nvPr>
            <p:ph type="sldNum" sz="quarter" idx="10"/>
          </p:nvPr>
        </p:nvSpPr>
        <p:spPr/>
        <p:txBody>
          <a:bodyPr/>
          <a:lstStyle/>
          <a:p>
            <a:fld id="{A726063C-76AD-4E9C-A7F3-9D0DBCACDD44}" type="slidenum">
              <a:rPr lang="en-US" smtClean="0"/>
              <a:t>4</a:t>
            </a:fld>
            <a:endParaRPr lang="en-US" dirty="0"/>
          </a:p>
        </p:txBody>
      </p:sp>
    </p:spTree>
    <p:extLst>
      <p:ext uri="{BB962C8B-B14F-4D97-AF65-F5344CB8AC3E}">
        <p14:creationId xmlns:p14="http://schemas.microsoft.com/office/powerpoint/2010/main" val="2429147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 can be attributed to high ADR. Guests were willing to a higher room rate. The challenge next year could be maintaining the 2021 ARD.</a:t>
            </a:r>
          </a:p>
        </p:txBody>
      </p:sp>
      <p:sp>
        <p:nvSpPr>
          <p:cNvPr id="4" name="Slide Number Placeholder 3"/>
          <p:cNvSpPr>
            <a:spLocks noGrp="1"/>
          </p:cNvSpPr>
          <p:nvPr>
            <p:ph type="sldNum" sz="quarter" idx="10"/>
          </p:nvPr>
        </p:nvSpPr>
        <p:spPr/>
        <p:txBody>
          <a:bodyPr/>
          <a:lstStyle/>
          <a:p>
            <a:fld id="{A726063C-76AD-4E9C-A7F3-9D0DBCACDD44}" type="slidenum">
              <a:rPr lang="en-US" smtClean="0"/>
              <a:t>5</a:t>
            </a:fld>
            <a:endParaRPr lang="en-US" dirty="0"/>
          </a:p>
        </p:txBody>
      </p:sp>
    </p:spTree>
    <p:extLst>
      <p:ext uri="{BB962C8B-B14F-4D97-AF65-F5344CB8AC3E}">
        <p14:creationId xmlns:p14="http://schemas.microsoft.com/office/powerpoint/2010/main" val="3267226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explanatory . . . </a:t>
            </a:r>
          </a:p>
          <a:p>
            <a:endParaRPr lang="en-US" dirty="0"/>
          </a:p>
          <a:p>
            <a:endParaRPr lang="en-US" dirty="0"/>
          </a:p>
          <a:p>
            <a:r>
              <a:rPr lang="en-US" dirty="0">
                <a:latin typeface="Calibri" panose="020F0502020204030204" pitchFamily="34" charset="0"/>
              </a:rPr>
              <a:t>2019 Supply = 209,200              2020 Supply = 162,400              2021 Supply = 175,800</a:t>
            </a:r>
          </a:p>
          <a:p>
            <a:endParaRPr lang="en-US" dirty="0">
              <a:latin typeface="Calibri" panose="020F0502020204030204" pitchFamily="34" charset="0"/>
            </a:endParaRPr>
          </a:p>
          <a:p>
            <a:r>
              <a:rPr lang="en-US" dirty="0">
                <a:latin typeface="Calibri" panose="020F0502020204030204" pitchFamily="34" charset="0"/>
              </a:rPr>
              <a:t>Supply  = Available Days</a:t>
            </a:r>
          </a:p>
          <a:p>
            <a:endParaRPr lang="en-US" dirty="0"/>
          </a:p>
        </p:txBody>
      </p:sp>
      <p:sp>
        <p:nvSpPr>
          <p:cNvPr id="4" name="Slide Number Placeholder 3"/>
          <p:cNvSpPr>
            <a:spLocks noGrp="1"/>
          </p:cNvSpPr>
          <p:nvPr>
            <p:ph type="sldNum" sz="quarter" idx="10"/>
          </p:nvPr>
        </p:nvSpPr>
        <p:spPr/>
        <p:txBody>
          <a:bodyPr/>
          <a:lstStyle/>
          <a:p>
            <a:fld id="{A726063C-76AD-4E9C-A7F3-9D0DBCACDD44}" type="slidenum">
              <a:rPr lang="en-US" smtClean="0"/>
              <a:t>6</a:t>
            </a:fld>
            <a:endParaRPr lang="en-US" dirty="0"/>
          </a:p>
        </p:txBody>
      </p:sp>
    </p:spTree>
    <p:extLst>
      <p:ext uri="{BB962C8B-B14F-4D97-AF65-F5344CB8AC3E}">
        <p14:creationId xmlns:p14="http://schemas.microsoft.com/office/powerpoint/2010/main" val="2923929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hotel and short term rental ARD increasing. NOTE: Short term rentals are 90% entire homes and can command a higher rate </a:t>
            </a:r>
          </a:p>
        </p:txBody>
      </p:sp>
      <p:sp>
        <p:nvSpPr>
          <p:cNvPr id="4" name="Slide Number Placeholder 3"/>
          <p:cNvSpPr>
            <a:spLocks noGrp="1"/>
          </p:cNvSpPr>
          <p:nvPr>
            <p:ph type="sldNum" sz="quarter" idx="10"/>
          </p:nvPr>
        </p:nvSpPr>
        <p:spPr/>
        <p:txBody>
          <a:bodyPr/>
          <a:lstStyle/>
          <a:p>
            <a:fld id="{A726063C-76AD-4E9C-A7F3-9D0DBCACDD44}" type="slidenum">
              <a:rPr lang="en-US" smtClean="0"/>
              <a:t>7</a:t>
            </a:fld>
            <a:endParaRPr lang="en-US" dirty="0"/>
          </a:p>
        </p:txBody>
      </p:sp>
    </p:spTree>
    <p:extLst>
      <p:ext uri="{BB962C8B-B14F-4D97-AF65-F5344CB8AC3E}">
        <p14:creationId xmlns:p14="http://schemas.microsoft.com/office/powerpoint/2010/main" val="3485442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of this revenue can be considered Occupancy tax-able – not cleaning fees, is my understanding. Maybe Mike Swan can tell the committee about short-term rental occ tax collections!!!</a:t>
            </a:r>
          </a:p>
        </p:txBody>
      </p:sp>
      <p:sp>
        <p:nvSpPr>
          <p:cNvPr id="4" name="Slide Number Placeholder 3"/>
          <p:cNvSpPr>
            <a:spLocks noGrp="1"/>
          </p:cNvSpPr>
          <p:nvPr>
            <p:ph type="sldNum" sz="quarter" idx="10"/>
          </p:nvPr>
        </p:nvSpPr>
        <p:spPr/>
        <p:txBody>
          <a:bodyPr/>
          <a:lstStyle/>
          <a:p>
            <a:fld id="{A726063C-76AD-4E9C-A7F3-9D0DBCACDD44}" type="slidenum">
              <a:rPr lang="en-US" smtClean="0"/>
              <a:t>8</a:t>
            </a:fld>
            <a:endParaRPr lang="en-US" dirty="0"/>
          </a:p>
        </p:txBody>
      </p:sp>
    </p:spTree>
    <p:extLst>
      <p:ext uri="{BB962C8B-B14F-4D97-AF65-F5344CB8AC3E}">
        <p14:creationId xmlns:p14="http://schemas.microsoft.com/office/powerpoint/2010/main" val="726530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Self-explanatory </a:t>
            </a:r>
            <a:r>
              <a:rPr lang="en-US" dirty="0">
                <a:sym typeface="Wingdings" panose="05000000000000000000" pitchFamily="2" charset="2"/>
              </a:rPr>
              <a:t> But collections still coming in through MARCH 31!!!!!</a:t>
            </a:r>
            <a:endParaRPr lang="en-US" dirty="0"/>
          </a:p>
        </p:txBody>
      </p:sp>
      <p:sp>
        <p:nvSpPr>
          <p:cNvPr id="4" name="Slide Number Placeholder 3"/>
          <p:cNvSpPr>
            <a:spLocks noGrp="1"/>
          </p:cNvSpPr>
          <p:nvPr>
            <p:ph type="sldNum" sz="quarter" idx="10"/>
          </p:nvPr>
        </p:nvSpPr>
        <p:spPr/>
        <p:txBody>
          <a:bodyPr/>
          <a:lstStyle/>
          <a:p>
            <a:fld id="{A726063C-76AD-4E9C-A7F3-9D0DBCACDD44}" type="slidenum">
              <a:rPr lang="en-US" smtClean="0"/>
              <a:t>9</a:t>
            </a:fld>
            <a:endParaRPr lang="en-US" dirty="0"/>
          </a:p>
        </p:txBody>
      </p:sp>
    </p:spTree>
    <p:extLst>
      <p:ext uri="{BB962C8B-B14F-4D97-AF65-F5344CB8AC3E}">
        <p14:creationId xmlns:p14="http://schemas.microsoft.com/office/powerpoint/2010/main" val="1179955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E77CC-A856-4662-8067-A39860D2CDC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BD06726-E467-46B1-9C33-B65D7181CC6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5F57826-90EE-47C0-BA91-D44DA8DC6B0F}"/>
              </a:ext>
            </a:extLst>
          </p:cNvPr>
          <p:cNvSpPr>
            <a:spLocks noGrp="1"/>
          </p:cNvSpPr>
          <p:nvPr>
            <p:ph type="dt" sz="half" idx="10"/>
          </p:nvPr>
        </p:nvSpPr>
        <p:spPr/>
        <p:txBody>
          <a:bodyPr/>
          <a:lstStyle/>
          <a:p>
            <a:fld id="{7517D9E7-1905-416B-9F9C-3404FAB6647D}" type="datetimeFigureOut">
              <a:rPr lang="en-US" smtClean="0"/>
              <a:t>1/25/2022</a:t>
            </a:fld>
            <a:endParaRPr lang="en-US" dirty="0"/>
          </a:p>
        </p:txBody>
      </p:sp>
      <p:sp>
        <p:nvSpPr>
          <p:cNvPr id="5" name="Footer Placeholder 4">
            <a:extLst>
              <a:ext uri="{FF2B5EF4-FFF2-40B4-BE49-F238E27FC236}">
                <a16:creationId xmlns:a16="http://schemas.microsoft.com/office/drawing/2014/main" id="{8EF86A95-2D68-400D-9EE0-F912C446DD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FB342C-D777-41C5-8BA1-2886E625E5FF}"/>
              </a:ext>
            </a:extLst>
          </p:cNvPr>
          <p:cNvSpPr>
            <a:spLocks noGrp="1"/>
          </p:cNvSpPr>
          <p:nvPr>
            <p:ph type="sldNum" sz="quarter" idx="12"/>
          </p:nvPr>
        </p:nvSpPr>
        <p:spPr/>
        <p:txBody>
          <a:bodyPr/>
          <a:lstStyle/>
          <a:p>
            <a:fld id="{48DD6098-369B-4131-980B-48F3F53E6FBF}" type="slidenum">
              <a:rPr lang="en-US" smtClean="0"/>
              <a:t>‹#›</a:t>
            </a:fld>
            <a:endParaRPr lang="en-US" dirty="0"/>
          </a:p>
        </p:txBody>
      </p:sp>
    </p:spTree>
    <p:extLst>
      <p:ext uri="{BB962C8B-B14F-4D97-AF65-F5344CB8AC3E}">
        <p14:creationId xmlns:p14="http://schemas.microsoft.com/office/powerpoint/2010/main" val="97536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BD802-1283-4F05-ADBF-DDB755507C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02CF47-6FFC-42C2-A1AE-384CDFEE932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E3CCE-B48D-4065-85B0-DE4946AA8517}"/>
              </a:ext>
            </a:extLst>
          </p:cNvPr>
          <p:cNvSpPr>
            <a:spLocks noGrp="1"/>
          </p:cNvSpPr>
          <p:nvPr>
            <p:ph type="dt" sz="half" idx="10"/>
          </p:nvPr>
        </p:nvSpPr>
        <p:spPr/>
        <p:txBody>
          <a:bodyPr/>
          <a:lstStyle/>
          <a:p>
            <a:fld id="{7517D9E7-1905-416B-9F9C-3404FAB6647D}" type="datetimeFigureOut">
              <a:rPr lang="en-US" smtClean="0"/>
              <a:t>1/25/2022</a:t>
            </a:fld>
            <a:endParaRPr lang="en-US" dirty="0"/>
          </a:p>
        </p:txBody>
      </p:sp>
      <p:sp>
        <p:nvSpPr>
          <p:cNvPr id="5" name="Footer Placeholder 4">
            <a:extLst>
              <a:ext uri="{FF2B5EF4-FFF2-40B4-BE49-F238E27FC236}">
                <a16:creationId xmlns:a16="http://schemas.microsoft.com/office/drawing/2014/main" id="{06905C67-5F59-46A2-9A91-D4CDCA83CE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8E5C6E-6641-4C45-88DE-6396E7C48E61}"/>
              </a:ext>
            </a:extLst>
          </p:cNvPr>
          <p:cNvSpPr>
            <a:spLocks noGrp="1"/>
          </p:cNvSpPr>
          <p:nvPr>
            <p:ph type="sldNum" sz="quarter" idx="12"/>
          </p:nvPr>
        </p:nvSpPr>
        <p:spPr/>
        <p:txBody>
          <a:bodyPr/>
          <a:lstStyle/>
          <a:p>
            <a:fld id="{48DD6098-369B-4131-980B-48F3F53E6FBF}" type="slidenum">
              <a:rPr lang="en-US" smtClean="0"/>
              <a:t>‹#›</a:t>
            </a:fld>
            <a:endParaRPr lang="en-US" dirty="0"/>
          </a:p>
        </p:txBody>
      </p:sp>
    </p:spTree>
    <p:extLst>
      <p:ext uri="{BB962C8B-B14F-4D97-AF65-F5344CB8AC3E}">
        <p14:creationId xmlns:p14="http://schemas.microsoft.com/office/powerpoint/2010/main" val="196731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5EDAF9-12D0-4D23-B0AA-82DA3A9A5FE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5F6346-9828-4C0A-8B3C-17AE8B727FDD}"/>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FB2B7F-1C51-449A-BA08-4BD6C5943658}"/>
              </a:ext>
            </a:extLst>
          </p:cNvPr>
          <p:cNvSpPr>
            <a:spLocks noGrp="1"/>
          </p:cNvSpPr>
          <p:nvPr>
            <p:ph type="dt" sz="half" idx="10"/>
          </p:nvPr>
        </p:nvSpPr>
        <p:spPr/>
        <p:txBody>
          <a:bodyPr/>
          <a:lstStyle/>
          <a:p>
            <a:fld id="{7517D9E7-1905-416B-9F9C-3404FAB6647D}" type="datetimeFigureOut">
              <a:rPr lang="en-US" smtClean="0"/>
              <a:t>1/25/2022</a:t>
            </a:fld>
            <a:endParaRPr lang="en-US" dirty="0"/>
          </a:p>
        </p:txBody>
      </p:sp>
      <p:sp>
        <p:nvSpPr>
          <p:cNvPr id="5" name="Footer Placeholder 4">
            <a:extLst>
              <a:ext uri="{FF2B5EF4-FFF2-40B4-BE49-F238E27FC236}">
                <a16:creationId xmlns:a16="http://schemas.microsoft.com/office/drawing/2014/main" id="{5FC43260-B0F1-468C-8709-951056951B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065806-B1A4-433E-9228-A8ABDBF6ABC8}"/>
              </a:ext>
            </a:extLst>
          </p:cNvPr>
          <p:cNvSpPr>
            <a:spLocks noGrp="1"/>
          </p:cNvSpPr>
          <p:nvPr>
            <p:ph type="sldNum" sz="quarter" idx="12"/>
          </p:nvPr>
        </p:nvSpPr>
        <p:spPr/>
        <p:txBody>
          <a:bodyPr/>
          <a:lstStyle/>
          <a:p>
            <a:fld id="{48DD6098-369B-4131-980B-48F3F53E6FBF}" type="slidenum">
              <a:rPr lang="en-US" smtClean="0"/>
              <a:t>‹#›</a:t>
            </a:fld>
            <a:endParaRPr lang="en-US" dirty="0"/>
          </a:p>
        </p:txBody>
      </p:sp>
    </p:spTree>
    <p:extLst>
      <p:ext uri="{BB962C8B-B14F-4D97-AF65-F5344CB8AC3E}">
        <p14:creationId xmlns:p14="http://schemas.microsoft.com/office/powerpoint/2010/main" val="2421876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2A6B7-7D65-4083-AFC8-5E7F96B025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37EDA8-A3A7-40FF-A04F-AB0501FE96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2C9AFA-185C-45AE-AB68-002E2512C02A}"/>
              </a:ext>
            </a:extLst>
          </p:cNvPr>
          <p:cNvSpPr>
            <a:spLocks noGrp="1"/>
          </p:cNvSpPr>
          <p:nvPr>
            <p:ph type="dt" sz="half" idx="10"/>
          </p:nvPr>
        </p:nvSpPr>
        <p:spPr/>
        <p:txBody>
          <a:bodyPr/>
          <a:lstStyle/>
          <a:p>
            <a:fld id="{7517D9E7-1905-416B-9F9C-3404FAB6647D}" type="datetimeFigureOut">
              <a:rPr lang="en-US" smtClean="0"/>
              <a:t>1/25/2022</a:t>
            </a:fld>
            <a:endParaRPr lang="en-US" dirty="0"/>
          </a:p>
        </p:txBody>
      </p:sp>
      <p:sp>
        <p:nvSpPr>
          <p:cNvPr id="5" name="Footer Placeholder 4">
            <a:extLst>
              <a:ext uri="{FF2B5EF4-FFF2-40B4-BE49-F238E27FC236}">
                <a16:creationId xmlns:a16="http://schemas.microsoft.com/office/drawing/2014/main" id="{411BF3C2-8CDA-4543-9C4E-D12D83AA80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EA43C9-D2C5-40CB-840F-E96587F7EB37}"/>
              </a:ext>
            </a:extLst>
          </p:cNvPr>
          <p:cNvSpPr>
            <a:spLocks noGrp="1"/>
          </p:cNvSpPr>
          <p:nvPr>
            <p:ph type="sldNum" sz="quarter" idx="12"/>
          </p:nvPr>
        </p:nvSpPr>
        <p:spPr/>
        <p:txBody>
          <a:bodyPr/>
          <a:lstStyle/>
          <a:p>
            <a:fld id="{48DD6098-369B-4131-980B-48F3F53E6FBF}" type="slidenum">
              <a:rPr lang="en-US" smtClean="0"/>
              <a:t>‹#›</a:t>
            </a:fld>
            <a:endParaRPr lang="en-US" dirty="0"/>
          </a:p>
        </p:txBody>
      </p:sp>
    </p:spTree>
    <p:extLst>
      <p:ext uri="{BB962C8B-B14F-4D97-AF65-F5344CB8AC3E}">
        <p14:creationId xmlns:p14="http://schemas.microsoft.com/office/powerpoint/2010/main" val="1492083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D2D67-DB30-4C41-9146-0A521FBE099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FBD407E-1F5A-4A71-B05F-8A0DE223B4D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E74727-3D78-4888-915D-7C825828E5E1}"/>
              </a:ext>
            </a:extLst>
          </p:cNvPr>
          <p:cNvSpPr>
            <a:spLocks noGrp="1"/>
          </p:cNvSpPr>
          <p:nvPr>
            <p:ph type="dt" sz="half" idx="10"/>
          </p:nvPr>
        </p:nvSpPr>
        <p:spPr/>
        <p:txBody>
          <a:bodyPr/>
          <a:lstStyle/>
          <a:p>
            <a:fld id="{7517D9E7-1905-416B-9F9C-3404FAB6647D}" type="datetimeFigureOut">
              <a:rPr lang="en-US" smtClean="0"/>
              <a:t>1/25/2022</a:t>
            </a:fld>
            <a:endParaRPr lang="en-US" dirty="0"/>
          </a:p>
        </p:txBody>
      </p:sp>
      <p:sp>
        <p:nvSpPr>
          <p:cNvPr id="5" name="Footer Placeholder 4">
            <a:extLst>
              <a:ext uri="{FF2B5EF4-FFF2-40B4-BE49-F238E27FC236}">
                <a16:creationId xmlns:a16="http://schemas.microsoft.com/office/drawing/2014/main" id="{2DB53DCC-0206-4933-9FDD-C43957D792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F12EB2-FB5D-41B6-8E57-0A047647DC9C}"/>
              </a:ext>
            </a:extLst>
          </p:cNvPr>
          <p:cNvSpPr>
            <a:spLocks noGrp="1"/>
          </p:cNvSpPr>
          <p:nvPr>
            <p:ph type="sldNum" sz="quarter" idx="12"/>
          </p:nvPr>
        </p:nvSpPr>
        <p:spPr/>
        <p:txBody>
          <a:bodyPr/>
          <a:lstStyle/>
          <a:p>
            <a:fld id="{48DD6098-369B-4131-980B-48F3F53E6FBF}" type="slidenum">
              <a:rPr lang="en-US" smtClean="0"/>
              <a:t>‹#›</a:t>
            </a:fld>
            <a:endParaRPr lang="en-US" dirty="0"/>
          </a:p>
        </p:txBody>
      </p:sp>
    </p:spTree>
    <p:extLst>
      <p:ext uri="{BB962C8B-B14F-4D97-AF65-F5344CB8AC3E}">
        <p14:creationId xmlns:p14="http://schemas.microsoft.com/office/powerpoint/2010/main" val="120398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BB05E-B401-4C52-947A-D31E656D2B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31242C-9C3D-4F15-B020-625D273620AB}"/>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DC21B6-6BCB-4A16-9ED7-DBF1AAC86973}"/>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8ABB58-447B-49F0-86D8-E49F5D9899B0}"/>
              </a:ext>
            </a:extLst>
          </p:cNvPr>
          <p:cNvSpPr>
            <a:spLocks noGrp="1"/>
          </p:cNvSpPr>
          <p:nvPr>
            <p:ph type="dt" sz="half" idx="10"/>
          </p:nvPr>
        </p:nvSpPr>
        <p:spPr/>
        <p:txBody>
          <a:bodyPr/>
          <a:lstStyle/>
          <a:p>
            <a:fld id="{7517D9E7-1905-416B-9F9C-3404FAB6647D}" type="datetimeFigureOut">
              <a:rPr lang="en-US" smtClean="0"/>
              <a:t>1/25/2022</a:t>
            </a:fld>
            <a:endParaRPr lang="en-US" dirty="0"/>
          </a:p>
        </p:txBody>
      </p:sp>
      <p:sp>
        <p:nvSpPr>
          <p:cNvPr id="6" name="Footer Placeholder 5">
            <a:extLst>
              <a:ext uri="{FF2B5EF4-FFF2-40B4-BE49-F238E27FC236}">
                <a16:creationId xmlns:a16="http://schemas.microsoft.com/office/drawing/2014/main" id="{F2FBE471-3D93-4D62-B587-41D06D497E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F1552A3-6C89-445E-9DA2-CA18DEC84375}"/>
              </a:ext>
            </a:extLst>
          </p:cNvPr>
          <p:cNvSpPr>
            <a:spLocks noGrp="1"/>
          </p:cNvSpPr>
          <p:nvPr>
            <p:ph type="sldNum" sz="quarter" idx="12"/>
          </p:nvPr>
        </p:nvSpPr>
        <p:spPr/>
        <p:txBody>
          <a:bodyPr/>
          <a:lstStyle/>
          <a:p>
            <a:fld id="{48DD6098-369B-4131-980B-48F3F53E6FBF}" type="slidenum">
              <a:rPr lang="en-US" smtClean="0"/>
              <a:t>‹#›</a:t>
            </a:fld>
            <a:endParaRPr lang="en-US" dirty="0"/>
          </a:p>
        </p:txBody>
      </p:sp>
    </p:spTree>
    <p:extLst>
      <p:ext uri="{BB962C8B-B14F-4D97-AF65-F5344CB8AC3E}">
        <p14:creationId xmlns:p14="http://schemas.microsoft.com/office/powerpoint/2010/main" val="1733712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BFEBD-5FEC-4F54-BCE1-2FD503F0CBE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2F3628-4479-4407-9537-FB65EF84AB5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9F597B7-190B-47D0-9FEE-7D154770E1F6}"/>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D53193-7514-4EB9-98A3-23327C1A003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DDC94FF8-5BA2-4ED7-B4AF-29718D81F6C9}"/>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6F5D63-AB0B-499F-AE9A-1405D193699E}"/>
              </a:ext>
            </a:extLst>
          </p:cNvPr>
          <p:cNvSpPr>
            <a:spLocks noGrp="1"/>
          </p:cNvSpPr>
          <p:nvPr>
            <p:ph type="dt" sz="half" idx="10"/>
          </p:nvPr>
        </p:nvSpPr>
        <p:spPr/>
        <p:txBody>
          <a:bodyPr/>
          <a:lstStyle/>
          <a:p>
            <a:fld id="{7517D9E7-1905-416B-9F9C-3404FAB6647D}" type="datetimeFigureOut">
              <a:rPr lang="en-US" smtClean="0"/>
              <a:t>1/25/2022</a:t>
            </a:fld>
            <a:endParaRPr lang="en-US" dirty="0"/>
          </a:p>
        </p:txBody>
      </p:sp>
      <p:sp>
        <p:nvSpPr>
          <p:cNvPr id="8" name="Footer Placeholder 7">
            <a:extLst>
              <a:ext uri="{FF2B5EF4-FFF2-40B4-BE49-F238E27FC236}">
                <a16:creationId xmlns:a16="http://schemas.microsoft.com/office/drawing/2014/main" id="{18A648CC-8B56-4E83-8597-5FB85C5C224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F07AFC7-180C-461A-9626-82C36F39D485}"/>
              </a:ext>
            </a:extLst>
          </p:cNvPr>
          <p:cNvSpPr>
            <a:spLocks noGrp="1"/>
          </p:cNvSpPr>
          <p:nvPr>
            <p:ph type="sldNum" sz="quarter" idx="12"/>
          </p:nvPr>
        </p:nvSpPr>
        <p:spPr/>
        <p:txBody>
          <a:bodyPr/>
          <a:lstStyle/>
          <a:p>
            <a:fld id="{48DD6098-369B-4131-980B-48F3F53E6FBF}" type="slidenum">
              <a:rPr lang="en-US" smtClean="0"/>
              <a:t>‹#›</a:t>
            </a:fld>
            <a:endParaRPr lang="en-US" dirty="0"/>
          </a:p>
        </p:txBody>
      </p:sp>
    </p:spTree>
    <p:extLst>
      <p:ext uri="{BB962C8B-B14F-4D97-AF65-F5344CB8AC3E}">
        <p14:creationId xmlns:p14="http://schemas.microsoft.com/office/powerpoint/2010/main" val="2070327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50B1C-D4D2-4D8C-BFE7-C206901785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84FDB1-E164-4759-951D-77368C8610CC}"/>
              </a:ext>
            </a:extLst>
          </p:cNvPr>
          <p:cNvSpPr>
            <a:spLocks noGrp="1"/>
          </p:cNvSpPr>
          <p:nvPr>
            <p:ph type="dt" sz="half" idx="10"/>
          </p:nvPr>
        </p:nvSpPr>
        <p:spPr/>
        <p:txBody>
          <a:bodyPr/>
          <a:lstStyle/>
          <a:p>
            <a:fld id="{7517D9E7-1905-416B-9F9C-3404FAB6647D}" type="datetimeFigureOut">
              <a:rPr lang="en-US" smtClean="0"/>
              <a:t>1/25/2022</a:t>
            </a:fld>
            <a:endParaRPr lang="en-US" dirty="0"/>
          </a:p>
        </p:txBody>
      </p:sp>
      <p:sp>
        <p:nvSpPr>
          <p:cNvPr id="4" name="Footer Placeholder 3">
            <a:extLst>
              <a:ext uri="{FF2B5EF4-FFF2-40B4-BE49-F238E27FC236}">
                <a16:creationId xmlns:a16="http://schemas.microsoft.com/office/drawing/2014/main" id="{B3EFBEF0-142C-45F1-AD86-AFC2437CF49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286FE4-4A38-4399-81E9-C9174BB6A878}"/>
              </a:ext>
            </a:extLst>
          </p:cNvPr>
          <p:cNvSpPr>
            <a:spLocks noGrp="1"/>
          </p:cNvSpPr>
          <p:nvPr>
            <p:ph type="sldNum" sz="quarter" idx="12"/>
          </p:nvPr>
        </p:nvSpPr>
        <p:spPr/>
        <p:txBody>
          <a:bodyPr/>
          <a:lstStyle/>
          <a:p>
            <a:fld id="{48DD6098-369B-4131-980B-48F3F53E6FBF}" type="slidenum">
              <a:rPr lang="en-US" smtClean="0"/>
              <a:t>‹#›</a:t>
            </a:fld>
            <a:endParaRPr lang="en-US" dirty="0"/>
          </a:p>
        </p:txBody>
      </p:sp>
    </p:spTree>
    <p:extLst>
      <p:ext uri="{BB962C8B-B14F-4D97-AF65-F5344CB8AC3E}">
        <p14:creationId xmlns:p14="http://schemas.microsoft.com/office/powerpoint/2010/main" val="4144030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99C50A-DDDB-4595-8794-690E9D7EBEC9}"/>
              </a:ext>
            </a:extLst>
          </p:cNvPr>
          <p:cNvSpPr>
            <a:spLocks noGrp="1"/>
          </p:cNvSpPr>
          <p:nvPr>
            <p:ph type="dt" sz="half" idx="10"/>
          </p:nvPr>
        </p:nvSpPr>
        <p:spPr/>
        <p:txBody>
          <a:bodyPr/>
          <a:lstStyle/>
          <a:p>
            <a:fld id="{7517D9E7-1905-416B-9F9C-3404FAB6647D}" type="datetimeFigureOut">
              <a:rPr lang="en-US" smtClean="0"/>
              <a:t>1/25/2022</a:t>
            </a:fld>
            <a:endParaRPr lang="en-US" dirty="0"/>
          </a:p>
        </p:txBody>
      </p:sp>
      <p:sp>
        <p:nvSpPr>
          <p:cNvPr id="3" name="Footer Placeholder 2">
            <a:extLst>
              <a:ext uri="{FF2B5EF4-FFF2-40B4-BE49-F238E27FC236}">
                <a16:creationId xmlns:a16="http://schemas.microsoft.com/office/drawing/2014/main" id="{989E9F01-AAFB-4086-9D74-BF36A8FBBE6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17F95E6-1576-471D-B1C3-24E8143D5E89}"/>
              </a:ext>
            </a:extLst>
          </p:cNvPr>
          <p:cNvSpPr>
            <a:spLocks noGrp="1"/>
          </p:cNvSpPr>
          <p:nvPr>
            <p:ph type="sldNum" sz="quarter" idx="12"/>
          </p:nvPr>
        </p:nvSpPr>
        <p:spPr/>
        <p:txBody>
          <a:bodyPr/>
          <a:lstStyle/>
          <a:p>
            <a:fld id="{48DD6098-369B-4131-980B-48F3F53E6FBF}" type="slidenum">
              <a:rPr lang="en-US" smtClean="0"/>
              <a:t>‹#›</a:t>
            </a:fld>
            <a:endParaRPr lang="en-US" dirty="0"/>
          </a:p>
        </p:txBody>
      </p:sp>
    </p:spTree>
    <p:extLst>
      <p:ext uri="{BB962C8B-B14F-4D97-AF65-F5344CB8AC3E}">
        <p14:creationId xmlns:p14="http://schemas.microsoft.com/office/powerpoint/2010/main" val="2431621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5961F-5902-41C7-9EA0-0634ACCEE2F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E4EB8C8-E446-489B-ABD9-9CC44A7A8E1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8160AF-DCFA-4EFD-8D0E-1CE0F454128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8D47982-C6BD-422D-8307-32CF31B9DC83}"/>
              </a:ext>
            </a:extLst>
          </p:cNvPr>
          <p:cNvSpPr>
            <a:spLocks noGrp="1"/>
          </p:cNvSpPr>
          <p:nvPr>
            <p:ph type="dt" sz="half" idx="10"/>
          </p:nvPr>
        </p:nvSpPr>
        <p:spPr/>
        <p:txBody>
          <a:bodyPr/>
          <a:lstStyle/>
          <a:p>
            <a:fld id="{7517D9E7-1905-416B-9F9C-3404FAB6647D}" type="datetimeFigureOut">
              <a:rPr lang="en-US" smtClean="0"/>
              <a:t>1/25/2022</a:t>
            </a:fld>
            <a:endParaRPr lang="en-US" dirty="0"/>
          </a:p>
        </p:txBody>
      </p:sp>
      <p:sp>
        <p:nvSpPr>
          <p:cNvPr id="6" name="Footer Placeholder 5">
            <a:extLst>
              <a:ext uri="{FF2B5EF4-FFF2-40B4-BE49-F238E27FC236}">
                <a16:creationId xmlns:a16="http://schemas.microsoft.com/office/drawing/2014/main" id="{41566753-B9CA-4675-B58A-85606B1534B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FE7154-4F84-4723-976B-7E6C9DDAF841}"/>
              </a:ext>
            </a:extLst>
          </p:cNvPr>
          <p:cNvSpPr>
            <a:spLocks noGrp="1"/>
          </p:cNvSpPr>
          <p:nvPr>
            <p:ph type="sldNum" sz="quarter" idx="12"/>
          </p:nvPr>
        </p:nvSpPr>
        <p:spPr/>
        <p:txBody>
          <a:bodyPr/>
          <a:lstStyle/>
          <a:p>
            <a:fld id="{48DD6098-369B-4131-980B-48F3F53E6FBF}" type="slidenum">
              <a:rPr lang="en-US" smtClean="0"/>
              <a:t>‹#›</a:t>
            </a:fld>
            <a:endParaRPr lang="en-US" dirty="0"/>
          </a:p>
        </p:txBody>
      </p:sp>
    </p:spTree>
    <p:extLst>
      <p:ext uri="{BB962C8B-B14F-4D97-AF65-F5344CB8AC3E}">
        <p14:creationId xmlns:p14="http://schemas.microsoft.com/office/powerpoint/2010/main" val="287371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28180-A489-476F-BD19-E9581A9EFC1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2458A15-77B1-4827-B493-006D080A9DB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7BCCD4D9-0A3F-4307-A02A-B06A6A23E4D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EBBF85E-9216-4811-A5E5-DA72E94C3AAE}"/>
              </a:ext>
            </a:extLst>
          </p:cNvPr>
          <p:cNvSpPr>
            <a:spLocks noGrp="1"/>
          </p:cNvSpPr>
          <p:nvPr>
            <p:ph type="dt" sz="half" idx="10"/>
          </p:nvPr>
        </p:nvSpPr>
        <p:spPr/>
        <p:txBody>
          <a:bodyPr/>
          <a:lstStyle/>
          <a:p>
            <a:fld id="{7517D9E7-1905-416B-9F9C-3404FAB6647D}" type="datetimeFigureOut">
              <a:rPr lang="en-US" smtClean="0"/>
              <a:t>1/25/2022</a:t>
            </a:fld>
            <a:endParaRPr lang="en-US" dirty="0"/>
          </a:p>
        </p:txBody>
      </p:sp>
      <p:sp>
        <p:nvSpPr>
          <p:cNvPr id="6" name="Footer Placeholder 5">
            <a:extLst>
              <a:ext uri="{FF2B5EF4-FFF2-40B4-BE49-F238E27FC236}">
                <a16:creationId xmlns:a16="http://schemas.microsoft.com/office/drawing/2014/main" id="{F9B0F886-0675-4E88-A2C2-D5774A102E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E6669D-6F61-4A66-ADD2-7320ACA44696}"/>
              </a:ext>
            </a:extLst>
          </p:cNvPr>
          <p:cNvSpPr>
            <a:spLocks noGrp="1"/>
          </p:cNvSpPr>
          <p:nvPr>
            <p:ph type="sldNum" sz="quarter" idx="12"/>
          </p:nvPr>
        </p:nvSpPr>
        <p:spPr/>
        <p:txBody>
          <a:bodyPr/>
          <a:lstStyle/>
          <a:p>
            <a:fld id="{48DD6098-369B-4131-980B-48F3F53E6FBF}" type="slidenum">
              <a:rPr lang="en-US" smtClean="0"/>
              <a:t>‹#›</a:t>
            </a:fld>
            <a:endParaRPr lang="en-US" dirty="0"/>
          </a:p>
        </p:txBody>
      </p:sp>
    </p:spTree>
    <p:extLst>
      <p:ext uri="{BB962C8B-B14F-4D97-AF65-F5344CB8AC3E}">
        <p14:creationId xmlns:p14="http://schemas.microsoft.com/office/powerpoint/2010/main" val="1267308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1FEA75-5D81-4028-A420-38E6ADDA017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D79693-7BFF-4B8F-9918-BAB85E2752A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7D8C4D-C334-446E-80EC-B49D8FB830F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517D9E7-1905-416B-9F9C-3404FAB6647D}" type="datetimeFigureOut">
              <a:rPr lang="en-US" smtClean="0"/>
              <a:t>1/25/2022</a:t>
            </a:fld>
            <a:endParaRPr lang="en-US" dirty="0"/>
          </a:p>
        </p:txBody>
      </p:sp>
      <p:sp>
        <p:nvSpPr>
          <p:cNvPr id="5" name="Footer Placeholder 4">
            <a:extLst>
              <a:ext uri="{FF2B5EF4-FFF2-40B4-BE49-F238E27FC236}">
                <a16:creationId xmlns:a16="http://schemas.microsoft.com/office/drawing/2014/main" id="{0D42FEF1-49F5-4288-8518-E6BF0019BE4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F4E2B04-57D5-43B4-A961-797A1189AD8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DD6098-369B-4131-980B-48F3F53E6FBF}" type="slidenum">
              <a:rPr lang="en-US" smtClean="0"/>
              <a:t>‹#›</a:t>
            </a:fld>
            <a:endParaRPr lang="en-US" dirty="0"/>
          </a:p>
        </p:txBody>
      </p:sp>
    </p:spTree>
    <p:extLst>
      <p:ext uri="{BB962C8B-B14F-4D97-AF65-F5344CB8AC3E}">
        <p14:creationId xmlns:p14="http://schemas.microsoft.com/office/powerpoint/2010/main" val="4158982478"/>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3D91B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381000"/>
            <a:ext cx="9144000" cy="1828800"/>
          </a:xfrm>
        </p:spPr>
        <p:txBody>
          <a:bodyPr>
            <a:normAutofit/>
          </a:bodyPr>
          <a:lstStyle/>
          <a:p>
            <a:pPr algn="ctr"/>
            <a:r>
              <a:rPr lang="en-US" dirty="0"/>
              <a:t>Tourism Committee Meeting</a:t>
            </a:r>
            <a:br>
              <a:rPr lang="en-US" dirty="0"/>
            </a:br>
            <a:r>
              <a:rPr lang="en-US" sz="4400" dirty="0"/>
              <a:t>January 25, 2022</a:t>
            </a:r>
          </a:p>
        </p:txBody>
      </p:sp>
      <p:sp>
        <p:nvSpPr>
          <p:cNvPr id="5" name="Subtitle 4"/>
          <p:cNvSpPr>
            <a:spLocks noGrp="1"/>
          </p:cNvSpPr>
          <p:nvPr>
            <p:ph type="subTitle" idx="1"/>
          </p:nvPr>
        </p:nvSpPr>
        <p:spPr>
          <a:xfrm>
            <a:off x="0" y="2438400"/>
            <a:ext cx="9144000" cy="657664"/>
          </a:xfrm>
        </p:spPr>
        <p:txBody>
          <a:bodyPr>
            <a:normAutofit/>
          </a:bodyPr>
          <a:lstStyle/>
          <a:p>
            <a:pPr algn="ctr"/>
            <a:r>
              <a:rPr lang="en-US" sz="3200" b="1" dirty="0">
                <a:latin typeface="Calibri"/>
              </a:rPr>
              <a:t>Warren County Tourism Department</a:t>
            </a:r>
            <a:endParaRPr lang="en-US" sz="3200" dirty="0">
              <a:latin typeface="Calibri" panose="020F0502020204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025" y="3429000"/>
            <a:ext cx="7613775" cy="2841946"/>
          </a:xfrm>
          <a:prstGeom prst="rect">
            <a:avLst/>
          </a:prstGeom>
        </p:spPr>
      </p:pic>
    </p:spTree>
    <p:extLst>
      <p:ext uri="{BB962C8B-B14F-4D97-AF65-F5344CB8AC3E}">
        <p14:creationId xmlns:p14="http://schemas.microsoft.com/office/powerpoint/2010/main" val="429223438"/>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3D91B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762000"/>
            <a:ext cx="9144000" cy="657664"/>
          </a:xfrm>
        </p:spPr>
        <p:txBody>
          <a:bodyPr>
            <a:normAutofit fontScale="90000"/>
          </a:bodyPr>
          <a:lstStyle/>
          <a:p>
            <a:r>
              <a:rPr lang="en-US" sz="4400" b="1" dirty="0"/>
              <a:t>Website Analytics</a:t>
            </a:r>
            <a:br>
              <a:rPr lang="en-US" sz="4400" b="1" dirty="0"/>
            </a:br>
            <a:r>
              <a:rPr lang="en-US" sz="4400" b="1" dirty="0"/>
              <a:t>VisitLakeGeorge.com</a:t>
            </a:r>
          </a:p>
        </p:txBody>
      </p:sp>
      <p:sp>
        <p:nvSpPr>
          <p:cNvPr id="5" name="Subtitle 4"/>
          <p:cNvSpPr>
            <a:spLocks noGrp="1"/>
          </p:cNvSpPr>
          <p:nvPr>
            <p:ph type="subTitle" idx="1"/>
          </p:nvPr>
        </p:nvSpPr>
        <p:spPr>
          <a:xfrm>
            <a:off x="-76200" y="1676400"/>
            <a:ext cx="9144000" cy="657664"/>
          </a:xfrm>
        </p:spPr>
        <p:txBody>
          <a:bodyPr>
            <a:normAutofit fontScale="25000" lnSpcReduction="20000"/>
          </a:bodyPr>
          <a:lstStyle/>
          <a:p>
            <a:pPr algn="l"/>
            <a:r>
              <a:rPr lang="en-US" sz="16000" dirty="0">
                <a:latin typeface="Calibri" panose="020F0502020204030204" pitchFamily="34" charset="0"/>
              </a:rPr>
              <a:t>			</a:t>
            </a:r>
          </a:p>
          <a:p>
            <a:pPr>
              <a:lnSpc>
                <a:spcPct val="150000"/>
              </a:lnSpc>
            </a:pPr>
            <a:endParaRPr lang="en-US" sz="9600" b="1" dirty="0"/>
          </a:p>
          <a:p>
            <a:pPr>
              <a:lnSpc>
                <a:spcPct val="150000"/>
              </a:lnSpc>
            </a:pPr>
            <a:endParaRPr lang="en-US" sz="9600" b="1" dirty="0"/>
          </a:p>
          <a:p>
            <a:pPr>
              <a:lnSpc>
                <a:spcPct val="150000"/>
              </a:lnSpc>
            </a:pPr>
            <a:endParaRPr lang="en-US" sz="800" b="1" dirty="0"/>
          </a:p>
          <a:p>
            <a:pPr>
              <a:lnSpc>
                <a:spcPct val="150000"/>
              </a:lnSpc>
            </a:pPr>
            <a:endParaRPr lang="en-US" sz="800" b="1" dirty="0"/>
          </a:p>
          <a:p>
            <a:pPr>
              <a:lnSpc>
                <a:spcPct val="150000"/>
              </a:lnSpc>
            </a:pPr>
            <a:endParaRPr lang="en-US" sz="800" b="1" dirty="0"/>
          </a:p>
          <a:p>
            <a:pPr>
              <a:lnSpc>
                <a:spcPct val="150000"/>
              </a:lnSpc>
            </a:pPr>
            <a:endParaRPr lang="en-US" sz="800" b="1" dirty="0"/>
          </a:p>
          <a:p>
            <a:pPr>
              <a:lnSpc>
                <a:spcPct val="150000"/>
              </a:lnSpc>
            </a:pPr>
            <a:endParaRPr lang="en-US" sz="3200" b="1" dirty="0"/>
          </a:p>
          <a:p>
            <a:pPr>
              <a:lnSpc>
                <a:spcPct val="150000"/>
              </a:lnSpc>
            </a:pPr>
            <a:r>
              <a:rPr lang="en-US" sz="9600" b="1" dirty="0"/>
              <a:t>Visitor Sessions:</a:t>
            </a:r>
          </a:p>
          <a:p>
            <a:pPr>
              <a:lnSpc>
                <a:spcPct val="120000"/>
              </a:lnSpc>
              <a:spcBef>
                <a:spcPts val="0"/>
              </a:spcBef>
            </a:pPr>
            <a:r>
              <a:rPr lang="en-US" sz="9600" b="1" dirty="0"/>
              <a:t>2017 		1,068,745 </a:t>
            </a:r>
          </a:p>
          <a:p>
            <a:pPr marL="514350" indent="-514350">
              <a:lnSpc>
                <a:spcPct val="120000"/>
              </a:lnSpc>
              <a:spcBef>
                <a:spcPts val="0"/>
              </a:spcBef>
              <a:buAutoNum type="arabicPlain" startAt="2018"/>
            </a:pPr>
            <a:r>
              <a:rPr lang="en-US" sz="9600" b="1" dirty="0"/>
              <a:t> 		1,370,329</a:t>
            </a:r>
          </a:p>
          <a:p>
            <a:pPr>
              <a:lnSpc>
                <a:spcPct val="120000"/>
              </a:lnSpc>
              <a:spcBef>
                <a:spcPts val="0"/>
              </a:spcBef>
            </a:pPr>
            <a:r>
              <a:rPr lang="en-US" sz="9600" b="1" dirty="0"/>
              <a:t>2019		 1,853,801</a:t>
            </a:r>
          </a:p>
          <a:p>
            <a:pPr marL="1371600" indent="-1371600">
              <a:lnSpc>
                <a:spcPct val="120000"/>
              </a:lnSpc>
              <a:spcBef>
                <a:spcPts val="0"/>
              </a:spcBef>
              <a:buAutoNum type="arabicPlain" startAt="2020"/>
            </a:pPr>
            <a:r>
              <a:rPr lang="en-US" sz="9600" b="1" dirty="0"/>
              <a:t>1,883,609</a:t>
            </a:r>
          </a:p>
          <a:p>
            <a:pPr marL="1371600" indent="-1371600">
              <a:lnSpc>
                <a:spcPct val="120000"/>
              </a:lnSpc>
              <a:spcBef>
                <a:spcPts val="0"/>
              </a:spcBef>
              <a:buAutoNum type="arabicPlain" startAt="2020"/>
            </a:pPr>
            <a:r>
              <a:rPr lang="en-US" sz="9600" b="1" dirty="0">
                <a:latin typeface="Calibri" panose="020F0502020204030204" pitchFamily="34" charset="0"/>
              </a:rPr>
              <a:t>2,558,715</a:t>
            </a:r>
            <a:endParaRPr lang="en-US" sz="16000" dirty="0">
              <a:latin typeface="Calibri" panose="020F0502020204030204" pitchFamily="34" charset="0"/>
            </a:endParaRPr>
          </a:p>
          <a:p>
            <a:pPr algn="l"/>
            <a:endParaRPr lang="en-US" sz="16000" dirty="0">
              <a:latin typeface="Calibri" panose="020F0502020204030204" pitchFamily="34" charset="0"/>
            </a:endParaRPr>
          </a:p>
          <a:p>
            <a:pPr algn="ctr"/>
            <a:endParaRPr lang="en-US" sz="3200" dirty="0">
              <a:latin typeface="Calibri" panose="020F0502020204030204" pitchFamily="34" charset="0"/>
            </a:endParaRPr>
          </a:p>
        </p:txBody>
      </p:sp>
      <p:pic>
        <p:nvPicPr>
          <p:cNvPr id="2" name="Picture 1">
            <a:extLst>
              <a:ext uri="{FF2B5EF4-FFF2-40B4-BE49-F238E27FC236}">
                <a16:creationId xmlns:a16="http://schemas.microsoft.com/office/drawing/2014/main" id="{5468C107-266B-4C95-A242-E5CCB6359A36}"/>
              </a:ext>
            </a:extLst>
          </p:cNvPr>
          <p:cNvPicPr>
            <a:picLocks noChangeAspect="1"/>
          </p:cNvPicPr>
          <p:nvPr/>
        </p:nvPicPr>
        <p:blipFill>
          <a:blip r:embed="rId3"/>
          <a:stretch>
            <a:fillRect/>
          </a:stretch>
        </p:blipFill>
        <p:spPr>
          <a:xfrm>
            <a:off x="2743200" y="1438185"/>
            <a:ext cx="3792992" cy="2676615"/>
          </a:xfrm>
          <a:prstGeom prst="rect">
            <a:avLst/>
          </a:prstGeom>
        </p:spPr>
      </p:pic>
      <p:sp>
        <p:nvSpPr>
          <p:cNvPr id="3" name="Arrow: Right 2">
            <a:extLst>
              <a:ext uri="{FF2B5EF4-FFF2-40B4-BE49-F238E27FC236}">
                <a16:creationId xmlns:a16="http://schemas.microsoft.com/office/drawing/2014/main" id="{4489B3C3-8E67-4F2C-B5DE-83ADB287FFD8}"/>
              </a:ext>
            </a:extLst>
          </p:cNvPr>
          <p:cNvSpPr/>
          <p:nvPr/>
        </p:nvSpPr>
        <p:spPr>
          <a:xfrm>
            <a:off x="1828800" y="6096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8136486"/>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3D91B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1295400"/>
            <a:ext cx="9144000" cy="571500"/>
          </a:xfrm>
        </p:spPr>
        <p:txBody>
          <a:bodyPr>
            <a:normAutofit fontScale="90000"/>
          </a:bodyPr>
          <a:lstStyle/>
          <a:p>
            <a:r>
              <a:rPr lang="en-US" sz="4400" b="1" dirty="0"/>
              <a:t>Website Analytics</a:t>
            </a:r>
            <a:br>
              <a:rPr lang="en-US" sz="4400" b="1" dirty="0"/>
            </a:br>
            <a:r>
              <a:rPr lang="en-US" sz="4400" b="1" dirty="0"/>
              <a:t>Visitor Origin</a:t>
            </a:r>
          </a:p>
        </p:txBody>
      </p:sp>
      <p:sp>
        <p:nvSpPr>
          <p:cNvPr id="5" name="Subtitle 4"/>
          <p:cNvSpPr>
            <a:spLocks noGrp="1"/>
          </p:cNvSpPr>
          <p:nvPr>
            <p:ph type="subTitle" idx="1"/>
          </p:nvPr>
        </p:nvSpPr>
        <p:spPr>
          <a:xfrm>
            <a:off x="76200" y="2438400"/>
            <a:ext cx="7924800" cy="657664"/>
          </a:xfrm>
        </p:spPr>
        <p:txBody>
          <a:bodyPr>
            <a:noAutofit/>
          </a:bodyPr>
          <a:lstStyle/>
          <a:p>
            <a:pPr algn="l"/>
            <a:r>
              <a:rPr lang="en-US" sz="3600" dirty="0">
                <a:latin typeface="Calibri" panose="020F0502020204030204" pitchFamily="34" charset="0"/>
              </a:rPr>
              <a:t>		New York State	63% of sessions</a:t>
            </a:r>
          </a:p>
          <a:p>
            <a:pPr algn="l"/>
            <a:r>
              <a:rPr lang="en-US" sz="3600" dirty="0">
                <a:latin typeface="Calibri" panose="020F0502020204030204" pitchFamily="34" charset="0"/>
              </a:rPr>
              <a:t>		New Jersey 		11%</a:t>
            </a:r>
          </a:p>
          <a:p>
            <a:pPr algn="l"/>
            <a:r>
              <a:rPr lang="en-US" sz="3600" dirty="0">
                <a:latin typeface="Calibri" panose="020F0502020204030204" pitchFamily="34" charset="0"/>
              </a:rPr>
              <a:t>		Connecticut 		5.5%</a:t>
            </a:r>
          </a:p>
          <a:p>
            <a:pPr algn="l"/>
            <a:r>
              <a:rPr lang="en-US" sz="3600" dirty="0">
                <a:latin typeface="Calibri" panose="020F0502020204030204" pitchFamily="34" charset="0"/>
              </a:rPr>
              <a:t>		Massachusetts 	5.4%</a:t>
            </a:r>
          </a:p>
          <a:p>
            <a:pPr algn="l"/>
            <a:r>
              <a:rPr lang="en-US" sz="3600" dirty="0">
                <a:latin typeface="Calibri" panose="020F0502020204030204" pitchFamily="34" charset="0"/>
              </a:rPr>
              <a:t>		Pennsylvania 		4.6%</a:t>
            </a:r>
          </a:p>
          <a:p>
            <a:pPr algn="l"/>
            <a:r>
              <a:rPr lang="en-US" sz="3600" dirty="0">
                <a:latin typeface="Calibri" panose="020F0502020204030204" pitchFamily="34" charset="0"/>
              </a:rPr>
              <a:t>			</a:t>
            </a:r>
          </a:p>
        </p:txBody>
      </p:sp>
    </p:spTree>
    <p:extLst>
      <p:ext uri="{BB962C8B-B14F-4D97-AF65-F5344CB8AC3E}">
        <p14:creationId xmlns:p14="http://schemas.microsoft.com/office/powerpoint/2010/main" val="2491001301"/>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3D91B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6200" y="838200"/>
            <a:ext cx="9144000" cy="495300"/>
          </a:xfrm>
        </p:spPr>
        <p:txBody>
          <a:bodyPr>
            <a:normAutofit fontScale="90000"/>
          </a:bodyPr>
          <a:lstStyle/>
          <a:p>
            <a:r>
              <a:rPr lang="en-US" sz="4400" b="1" dirty="0"/>
              <a:t>Website Analytics</a:t>
            </a:r>
          </a:p>
        </p:txBody>
      </p:sp>
      <p:sp>
        <p:nvSpPr>
          <p:cNvPr id="5" name="Subtitle 4"/>
          <p:cNvSpPr>
            <a:spLocks noGrp="1"/>
          </p:cNvSpPr>
          <p:nvPr>
            <p:ph type="subTitle" idx="1"/>
          </p:nvPr>
        </p:nvSpPr>
        <p:spPr>
          <a:xfrm>
            <a:off x="1143000" y="1600200"/>
            <a:ext cx="4724400" cy="657664"/>
          </a:xfrm>
        </p:spPr>
        <p:txBody>
          <a:bodyPr>
            <a:normAutofit fontScale="25000" lnSpcReduction="20000"/>
          </a:bodyPr>
          <a:lstStyle/>
          <a:p>
            <a:pPr algn="l"/>
            <a:r>
              <a:rPr lang="en-US" sz="16000" dirty="0">
                <a:latin typeface="Calibri" panose="020F0502020204030204" pitchFamily="34" charset="0"/>
              </a:rPr>
              <a:t>			</a:t>
            </a:r>
            <a:r>
              <a:rPr lang="en-US" sz="12800" dirty="0">
                <a:latin typeface="Calibri" panose="020F0502020204030204" pitchFamily="34" charset="0"/>
              </a:rPr>
              <a:t>Mobile = 77%</a:t>
            </a:r>
          </a:p>
          <a:p>
            <a:pPr algn="l"/>
            <a:r>
              <a:rPr lang="en-US" sz="12800" dirty="0">
                <a:latin typeface="Calibri" panose="020F0502020204030204" pitchFamily="34" charset="0"/>
              </a:rPr>
              <a:t>			Desktop = 19%</a:t>
            </a:r>
          </a:p>
          <a:p>
            <a:pPr algn="l"/>
            <a:r>
              <a:rPr lang="en-US" sz="12800" dirty="0">
                <a:latin typeface="Calibri" panose="020F0502020204030204" pitchFamily="34" charset="0"/>
              </a:rPr>
              <a:t>			Tablet = 4.5%</a:t>
            </a:r>
          </a:p>
          <a:p>
            <a:pPr algn="l"/>
            <a:endParaRPr lang="en-US" sz="12800" dirty="0">
              <a:latin typeface="Calibri" panose="020F0502020204030204" pitchFamily="34" charset="0"/>
            </a:endParaRPr>
          </a:p>
          <a:p>
            <a:pPr algn="l"/>
            <a:r>
              <a:rPr lang="en-US" sz="12800" dirty="0">
                <a:latin typeface="Calibri" panose="020F0502020204030204" pitchFamily="34" charset="0"/>
              </a:rPr>
              <a:t>			Users</a:t>
            </a:r>
          </a:p>
          <a:p>
            <a:pPr algn="l"/>
            <a:r>
              <a:rPr lang="en-US" sz="12800" dirty="0">
                <a:latin typeface="Calibri" panose="020F0502020204030204" pitchFamily="34" charset="0"/>
              </a:rPr>
              <a:t>			Female = 57%</a:t>
            </a:r>
          </a:p>
          <a:p>
            <a:pPr algn="l"/>
            <a:r>
              <a:rPr lang="en-US" sz="12800" dirty="0">
                <a:latin typeface="Calibri" panose="020F0502020204030204" pitchFamily="34" charset="0"/>
              </a:rPr>
              <a:t>			Male = 43%</a:t>
            </a:r>
          </a:p>
        </p:txBody>
      </p:sp>
      <p:sp>
        <p:nvSpPr>
          <p:cNvPr id="6" name="Subtitle 4">
            <a:extLst>
              <a:ext uri="{FF2B5EF4-FFF2-40B4-BE49-F238E27FC236}">
                <a16:creationId xmlns:a16="http://schemas.microsoft.com/office/drawing/2014/main" id="{87406C53-DEDF-4367-8C02-A47FF785240A}"/>
              </a:ext>
            </a:extLst>
          </p:cNvPr>
          <p:cNvSpPr txBox="1">
            <a:spLocks/>
          </p:cNvSpPr>
          <p:nvPr/>
        </p:nvSpPr>
        <p:spPr>
          <a:xfrm>
            <a:off x="0" y="5105400"/>
            <a:ext cx="9144000" cy="657664"/>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3200" dirty="0">
                <a:latin typeface="Calibri" panose="020F0502020204030204" pitchFamily="34" charset="0"/>
              </a:rPr>
              <a:t>Age: Evenly split 25-55 years at 20% per</a:t>
            </a:r>
            <a:br>
              <a:rPr lang="en-US" sz="3200" dirty="0">
                <a:latin typeface="Calibri" panose="020F0502020204030204" pitchFamily="34" charset="0"/>
              </a:rPr>
            </a:br>
            <a:r>
              <a:rPr lang="en-US" sz="3200" dirty="0">
                <a:latin typeface="Calibri" panose="020F0502020204030204" pitchFamily="34" charset="0"/>
              </a:rPr>
              <a:t>10-year age group 10% 18-24 and 10% 65+</a:t>
            </a:r>
          </a:p>
        </p:txBody>
      </p:sp>
    </p:spTree>
    <p:extLst>
      <p:ext uri="{BB962C8B-B14F-4D97-AF65-F5344CB8AC3E}">
        <p14:creationId xmlns:p14="http://schemas.microsoft.com/office/powerpoint/2010/main" val="177079761"/>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3D91B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0320" y="990600"/>
            <a:ext cx="9144000" cy="1257300"/>
          </a:xfrm>
        </p:spPr>
        <p:txBody>
          <a:bodyPr>
            <a:normAutofit fontScale="90000"/>
          </a:bodyPr>
          <a:lstStyle/>
          <a:p>
            <a:br>
              <a:rPr lang="en-US" sz="4400" b="1" dirty="0"/>
            </a:br>
            <a:r>
              <a:rPr lang="en-US" sz="4400" b="1" dirty="0"/>
              <a:t>Website Analytics</a:t>
            </a:r>
            <a:br>
              <a:rPr lang="en-US" sz="4400" b="1" dirty="0"/>
            </a:br>
            <a:r>
              <a:rPr lang="en-US" sz="4400" b="1" dirty="0"/>
              <a:t>Top Pages Visited</a:t>
            </a:r>
            <a:br>
              <a:rPr lang="en-US" sz="4400" b="1" dirty="0"/>
            </a:br>
            <a:endParaRPr lang="en-US" sz="4400" b="1" dirty="0"/>
          </a:p>
        </p:txBody>
      </p:sp>
      <p:sp>
        <p:nvSpPr>
          <p:cNvPr id="5" name="Subtitle 4"/>
          <p:cNvSpPr>
            <a:spLocks noGrp="1"/>
          </p:cNvSpPr>
          <p:nvPr>
            <p:ph type="subTitle" idx="1"/>
          </p:nvPr>
        </p:nvSpPr>
        <p:spPr>
          <a:xfrm>
            <a:off x="0" y="2514600"/>
            <a:ext cx="9144000" cy="657664"/>
          </a:xfrm>
        </p:spPr>
        <p:txBody>
          <a:bodyPr>
            <a:normAutofit fontScale="25000" lnSpcReduction="20000"/>
          </a:bodyPr>
          <a:lstStyle/>
          <a:p>
            <a:r>
              <a:rPr lang="en-US" sz="14400" dirty="0">
                <a:latin typeface="Calibri" panose="020F0502020204030204" pitchFamily="34" charset="0"/>
              </a:rPr>
              <a:t>Home page</a:t>
            </a:r>
          </a:p>
          <a:p>
            <a:r>
              <a:rPr lang="en-US" sz="14400" dirty="0">
                <a:latin typeface="Calibri" panose="020F0502020204030204" pitchFamily="34" charset="0"/>
              </a:rPr>
              <a:t>Top Attractions</a:t>
            </a:r>
          </a:p>
          <a:p>
            <a:r>
              <a:rPr lang="en-US" sz="14400" dirty="0">
                <a:latin typeface="Calibri" panose="020F0502020204030204" pitchFamily="34" charset="0"/>
              </a:rPr>
              <a:t>Ice Castles</a:t>
            </a:r>
          </a:p>
          <a:p>
            <a:r>
              <a:rPr lang="en-US" sz="14400" dirty="0">
                <a:latin typeface="Calibri" panose="020F0502020204030204" pitchFamily="34" charset="0"/>
              </a:rPr>
              <a:t>Things to do</a:t>
            </a:r>
          </a:p>
          <a:p>
            <a:r>
              <a:rPr lang="en-US" sz="14400" dirty="0">
                <a:latin typeface="Calibri" panose="020F0502020204030204" pitchFamily="34" charset="0"/>
              </a:rPr>
              <a:t>Factory outlets</a:t>
            </a:r>
          </a:p>
          <a:p>
            <a:r>
              <a:rPr lang="en-US" sz="14400" dirty="0">
                <a:latin typeface="Calibri" panose="020F0502020204030204" pitchFamily="34" charset="0"/>
              </a:rPr>
              <a:t>Events</a:t>
            </a:r>
          </a:p>
          <a:p>
            <a:r>
              <a:rPr lang="en-US" sz="14400" dirty="0">
                <a:latin typeface="Calibri" panose="020F0502020204030204" pitchFamily="34" charset="0"/>
              </a:rPr>
              <a:t>Revolution Rail</a:t>
            </a:r>
          </a:p>
          <a:p>
            <a:r>
              <a:rPr lang="en-US" sz="14400" dirty="0">
                <a:latin typeface="Calibri" panose="020F0502020204030204" pitchFamily="34" charset="0"/>
              </a:rPr>
              <a:t>Balloon Festival</a:t>
            </a:r>
          </a:p>
        </p:txBody>
      </p:sp>
    </p:spTree>
    <p:extLst>
      <p:ext uri="{BB962C8B-B14F-4D97-AF65-F5344CB8AC3E}">
        <p14:creationId xmlns:p14="http://schemas.microsoft.com/office/powerpoint/2010/main" val="958098789"/>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3D91B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6200" y="609600"/>
            <a:ext cx="9144000" cy="800100"/>
          </a:xfrm>
        </p:spPr>
        <p:txBody>
          <a:bodyPr>
            <a:normAutofit/>
          </a:bodyPr>
          <a:lstStyle/>
          <a:p>
            <a:r>
              <a:rPr lang="en-US" sz="4000" b="1" dirty="0"/>
              <a:t>Mobile Tracking Data</a:t>
            </a:r>
          </a:p>
        </p:txBody>
      </p:sp>
      <p:sp>
        <p:nvSpPr>
          <p:cNvPr id="5" name="Subtitle 4"/>
          <p:cNvSpPr>
            <a:spLocks noGrp="1"/>
          </p:cNvSpPr>
          <p:nvPr>
            <p:ph type="subTitle" idx="1"/>
          </p:nvPr>
        </p:nvSpPr>
        <p:spPr>
          <a:xfrm>
            <a:off x="304800" y="3228537"/>
            <a:ext cx="9144000" cy="657664"/>
          </a:xfrm>
        </p:spPr>
        <p:txBody>
          <a:bodyPr>
            <a:normAutofit fontScale="25000" lnSpcReduction="20000"/>
          </a:bodyPr>
          <a:lstStyle/>
          <a:p>
            <a:pPr algn="l"/>
            <a:r>
              <a:rPr lang="en-US" sz="16000" dirty="0">
                <a:latin typeface="Calibri" panose="020F0502020204030204" pitchFamily="34" charset="0"/>
              </a:rPr>
              <a:t>		</a:t>
            </a:r>
            <a:endParaRPr lang="en-US" sz="3200" dirty="0">
              <a:latin typeface="Calibri" panose="020F0502020204030204" pitchFamily="34" charset="0"/>
            </a:endParaRPr>
          </a:p>
        </p:txBody>
      </p:sp>
      <p:pic>
        <p:nvPicPr>
          <p:cNvPr id="9" name="Picture 8">
            <a:extLst>
              <a:ext uri="{FF2B5EF4-FFF2-40B4-BE49-F238E27FC236}">
                <a16:creationId xmlns:a16="http://schemas.microsoft.com/office/drawing/2014/main" id="{ADCF37E4-A936-4B53-8FFB-CE206F3084C6}"/>
              </a:ext>
            </a:extLst>
          </p:cNvPr>
          <p:cNvPicPr>
            <a:picLocks noChangeAspect="1"/>
          </p:cNvPicPr>
          <p:nvPr/>
        </p:nvPicPr>
        <p:blipFill>
          <a:blip r:embed="rId3"/>
          <a:stretch>
            <a:fillRect/>
          </a:stretch>
        </p:blipFill>
        <p:spPr>
          <a:xfrm>
            <a:off x="228600" y="2045256"/>
            <a:ext cx="8686800" cy="298394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13386886"/>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3D91B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6200" y="304800"/>
            <a:ext cx="9144000" cy="800100"/>
          </a:xfrm>
        </p:spPr>
        <p:txBody>
          <a:bodyPr>
            <a:normAutofit/>
          </a:bodyPr>
          <a:lstStyle/>
          <a:p>
            <a:r>
              <a:rPr lang="en-US" sz="4000" b="1" dirty="0"/>
              <a:t>Mobile Tracking Data</a:t>
            </a:r>
          </a:p>
        </p:txBody>
      </p:sp>
      <p:sp>
        <p:nvSpPr>
          <p:cNvPr id="5" name="Subtitle 4"/>
          <p:cNvSpPr>
            <a:spLocks noGrp="1"/>
          </p:cNvSpPr>
          <p:nvPr>
            <p:ph type="subTitle" idx="1"/>
          </p:nvPr>
        </p:nvSpPr>
        <p:spPr>
          <a:xfrm>
            <a:off x="304800" y="3228537"/>
            <a:ext cx="9144000" cy="657664"/>
          </a:xfrm>
        </p:spPr>
        <p:txBody>
          <a:bodyPr>
            <a:normAutofit fontScale="25000" lnSpcReduction="20000"/>
          </a:bodyPr>
          <a:lstStyle/>
          <a:p>
            <a:pPr algn="l"/>
            <a:r>
              <a:rPr lang="en-US" sz="16000" dirty="0">
                <a:latin typeface="Calibri" panose="020F0502020204030204" pitchFamily="34" charset="0"/>
              </a:rPr>
              <a:t>		</a:t>
            </a:r>
            <a:endParaRPr lang="en-US" sz="3200" dirty="0">
              <a:latin typeface="Calibri" panose="020F0502020204030204" pitchFamily="34" charset="0"/>
            </a:endParaRPr>
          </a:p>
        </p:txBody>
      </p:sp>
      <p:sp>
        <p:nvSpPr>
          <p:cNvPr id="3" name="TextBox 2">
            <a:extLst>
              <a:ext uri="{FF2B5EF4-FFF2-40B4-BE49-F238E27FC236}">
                <a16:creationId xmlns:a16="http://schemas.microsoft.com/office/drawing/2014/main" id="{D5F815B2-150F-4DC1-BA76-8B450815C156}"/>
              </a:ext>
            </a:extLst>
          </p:cNvPr>
          <p:cNvSpPr txBox="1"/>
          <p:nvPr/>
        </p:nvSpPr>
        <p:spPr>
          <a:xfrm>
            <a:off x="990600" y="2209800"/>
            <a:ext cx="1143000" cy="830997"/>
          </a:xfrm>
          <a:prstGeom prst="rect">
            <a:avLst/>
          </a:prstGeom>
          <a:noFill/>
        </p:spPr>
        <p:txBody>
          <a:bodyPr wrap="square" rtlCol="0">
            <a:spAutoFit/>
          </a:bodyPr>
          <a:lstStyle/>
          <a:p>
            <a:pPr algn="r"/>
            <a:r>
              <a:rPr lang="en-US" sz="2400" dirty="0"/>
              <a:t>Great Escape</a:t>
            </a:r>
          </a:p>
        </p:txBody>
      </p:sp>
      <p:pic>
        <p:nvPicPr>
          <p:cNvPr id="2" name="Picture 1">
            <a:extLst>
              <a:ext uri="{FF2B5EF4-FFF2-40B4-BE49-F238E27FC236}">
                <a16:creationId xmlns:a16="http://schemas.microsoft.com/office/drawing/2014/main" id="{46C9F083-63DA-4142-AA65-260CAD698C8E}"/>
              </a:ext>
            </a:extLst>
          </p:cNvPr>
          <p:cNvPicPr>
            <a:picLocks noChangeAspect="1"/>
          </p:cNvPicPr>
          <p:nvPr/>
        </p:nvPicPr>
        <p:blipFill>
          <a:blip r:embed="rId3"/>
          <a:stretch>
            <a:fillRect/>
          </a:stretch>
        </p:blipFill>
        <p:spPr>
          <a:xfrm>
            <a:off x="2362199" y="1271848"/>
            <a:ext cx="4381477" cy="2714858"/>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CA2BF72F-AF95-4F83-90C8-913E115ADD4E}"/>
              </a:ext>
            </a:extLst>
          </p:cNvPr>
          <p:cNvPicPr>
            <a:picLocks noChangeAspect="1"/>
          </p:cNvPicPr>
          <p:nvPr/>
        </p:nvPicPr>
        <p:blipFill>
          <a:blip r:embed="rId4"/>
          <a:stretch>
            <a:fillRect/>
          </a:stretch>
        </p:blipFill>
        <p:spPr>
          <a:xfrm>
            <a:off x="2347609" y="4081422"/>
            <a:ext cx="4396068" cy="2577005"/>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3FF94CB6-89CF-461A-B430-FC3F1D6EDB3C}"/>
              </a:ext>
            </a:extLst>
          </p:cNvPr>
          <p:cNvSpPr txBox="1"/>
          <p:nvPr/>
        </p:nvSpPr>
        <p:spPr>
          <a:xfrm>
            <a:off x="838200" y="4731603"/>
            <a:ext cx="1219200" cy="830997"/>
          </a:xfrm>
          <a:prstGeom prst="rect">
            <a:avLst/>
          </a:prstGeom>
          <a:noFill/>
        </p:spPr>
        <p:txBody>
          <a:bodyPr wrap="square" rtlCol="0">
            <a:spAutoFit/>
          </a:bodyPr>
          <a:lstStyle/>
          <a:p>
            <a:pPr algn="r"/>
            <a:r>
              <a:rPr lang="en-US" sz="2400" dirty="0"/>
              <a:t>Glens Falls</a:t>
            </a:r>
          </a:p>
        </p:txBody>
      </p:sp>
    </p:spTree>
    <p:extLst>
      <p:ext uri="{BB962C8B-B14F-4D97-AF65-F5344CB8AC3E}">
        <p14:creationId xmlns:p14="http://schemas.microsoft.com/office/powerpoint/2010/main" val="1286973998"/>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3D91B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990600"/>
            <a:ext cx="4724401" cy="800100"/>
          </a:xfrm>
        </p:spPr>
        <p:txBody>
          <a:bodyPr>
            <a:normAutofit fontScale="90000"/>
          </a:bodyPr>
          <a:lstStyle/>
          <a:p>
            <a:r>
              <a:rPr lang="en-US" sz="4000" b="1" dirty="0"/>
              <a:t>2021</a:t>
            </a:r>
            <a:br>
              <a:rPr lang="en-US" sz="4000" b="1" dirty="0"/>
            </a:br>
            <a:r>
              <a:rPr lang="en-US" sz="4000" b="1" dirty="0"/>
              <a:t>Email Marketing</a:t>
            </a:r>
          </a:p>
        </p:txBody>
      </p:sp>
      <p:sp>
        <p:nvSpPr>
          <p:cNvPr id="5" name="Subtitle 4"/>
          <p:cNvSpPr>
            <a:spLocks noGrp="1"/>
          </p:cNvSpPr>
          <p:nvPr>
            <p:ph type="subTitle" idx="1"/>
          </p:nvPr>
        </p:nvSpPr>
        <p:spPr>
          <a:xfrm>
            <a:off x="304800" y="3228537"/>
            <a:ext cx="9144000" cy="657664"/>
          </a:xfrm>
        </p:spPr>
        <p:txBody>
          <a:bodyPr>
            <a:normAutofit fontScale="32500" lnSpcReduction="20000"/>
          </a:bodyPr>
          <a:lstStyle/>
          <a:p>
            <a:pPr algn="l"/>
            <a:r>
              <a:rPr lang="en-US" sz="16000" dirty="0">
                <a:latin typeface="Calibri" panose="020F0502020204030204" pitchFamily="34" charset="0"/>
              </a:rPr>
              <a:t>		</a:t>
            </a:r>
          </a:p>
          <a:p>
            <a:pPr algn="l"/>
            <a:endParaRPr lang="en-US" sz="3200" dirty="0">
              <a:latin typeface="Calibri" panose="020F0502020204030204" pitchFamily="34" charset="0"/>
            </a:endParaRPr>
          </a:p>
        </p:txBody>
      </p:sp>
      <p:sp>
        <p:nvSpPr>
          <p:cNvPr id="3" name="TextBox 2">
            <a:extLst>
              <a:ext uri="{FF2B5EF4-FFF2-40B4-BE49-F238E27FC236}">
                <a16:creationId xmlns:a16="http://schemas.microsoft.com/office/drawing/2014/main" id="{D5F815B2-150F-4DC1-BA76-8B450815C156}"/>
              </a:ext>
            </a:extLst>
          </p:cNvPr>
          <p:cNvSpPr txBox="1"/>
          <p:nvPr/>
        </p:nvSpPr>
        <p:spPr>
          <a:xfrm>
            <a:off x="914400" y="4114332"/>
            <a:ext cx="2971800" cy="1295868"/>
          </a:xfrm>
          <a:prstGeom prst="rect">
            <a:avLst/>
          </a:prstGeom>
          <a:noFill/>
        </p:spPr>
        <p:txBody>
          <a:bodyPr wrap="square" rtlCol="0">
            <a:spAutoFit/>
          </a:bodyPr>
          <a:lstStyle/>
          <a:p>
            <a:pPr>
              <a:lnSpc>
                <a:spcPct val="150000"/>
              </a:lnSpc>
            </a:pPr>
            <a:r>
              <a:rPr lang="en-US" b="1" dirty="0"/>
              <a:t>Emails Delivered:	455,703	</a:t>
            </a:r>
          </a:p>
          <a:p>
            <a:pPr>
              <a:lnSpc>
                <a:spcPct val="150000"/>
              </a:lnSpc>
            </a:pPr>
            <a:r>
              <a:rPr lang="en-US" b="1" dirty="0"/>
              <a:t>Emails Opened:	115,495</a:t>
            </a:r>
          </a:p>
          <a:p>
            <a:pPr>
              <a:lnSpc>
                <a:spcPct val="150000"/>
              </a:lnSpc>
            </a:pPr>
            <a:r>
              <a:rPr lang="en-US" b="1" dirty="0"/>
              <a:t>Click Throughs:	10,002	</a:t>
            </a:r>
            <a:endParaRPr lang="en-US" dirty="0"/>
          </a:p>
        </p:txBody>
      </p:sp>
      <p:pic>
        <p:nvPicPr>
          <p:cNvPr id="8" name="Picture 7">
            <a:extLst>
              <a:ext uri="{FF2B5EF4-FFF2-40B4-BE49-F238E27FC236}">
                <a16:creationId xmlns:a16="http://schemas.microsoft.com/office/drawing/2014/main" id="{CC8085C1-1301-491E-A8CA-BD020AE97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1" y="124064"/>
            <a:ext cx="4114799" cy="6609872"/>
          </a:xfrm>
          <a:prstGeom prst="rect">
            <a:avLst/>
          </a:prstGeom>
          <a:ln>
            <a:noFill/>
          </a:ln>
          <a:effectLst>
            <a:outerShdw blurRad="292100" dist="139700" dir="2700000" algn="tl" rotWithShape="0">
              <a:srgbClr val="333333">
                <a:alpha val="65000"/>
              </a:srgbClr>
            </a:outerShdw>
          </a:effectLst>
        </p:spPr>
      </p:pic>
      <p:sp>
        <p:nvSpPr>
          <p:cNvPr id="6" name="Title 3">
            <a:extLst>
              <a:ext uri="{FF2B5EF4-FFF2-40B4-BE49-F238E27FC236}">
                <a16:creationId xmlns:a16="http://schemas.microsoft.com/office/drawing/2014/main" id="{6609F9C3-2B89-45FA-9921-FB7DD5169587}"/>
              </a:ext>
            </a:extLst>
          </p:cNvPr>
          <p:cNvSpPr txBox="1">
            <a:spLocks/>
          </p:cNvSpPr>
          <p:nvPr/>
        </p:nvSpPr>
        <p:spPr>
          <a:xfrm>
            <a:off x="152400" y="3009900"/>
            <a:ext cx="4267200" cy="80010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2000" b="1" dirty="0"/>
              <a:t>E Blast Campaign: Monthly email delivered to Opt-In list includes timely blogs, upcoming events and relevant tourism information with helpful links to our website and elsewhere for readers to easily get the information they want.</a:t>
            </a:r>
          </a:p>
        </p:txBody>
      </p:sp>
    </p:spTree>
    <p:extLst>
      <p:ext uri="{BB962C8B-B14F-4D97-AF65-F5344CB8AC3E}">
        <p14:creationId xmlns:p14="http://schemas.microsoft.com/office/powerpoint/2010/main" val="3571489727"/>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3D91B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990600"/>
            <a:ext cx="4724401" cy="800100"/>
          </a:xfrm>
        </p:spPr>
        <p:txBody>
          <a:bodyPr>
            <a:normAutofit fontScale="90000"/>
          </a:bodyPr>
          <a:lstStyle/>
          <a:p>
            <a:r>
              <a:rPr lang="en-US" sz="4000" b="1" dirty="0"/>
              <a:t>2021</a:t>
            </a:r>
            <a:br>
              <a:rPr lang="en-US" sz="4000" b="1" dirty="0"/>
            </a:br>
            <a:r>
              <a:rPr lang="en-US" sz="4000" b="1" dirty="0"/>
              <a:t>Newsletter Marketing</a:t>
            </a:r>
          </a:p>
        </p:txBody>
      </p:sp>
      <p:sp>
        <p:nvSpPr>
          <p:cNvPr id="5" name="Subtitle 4"/>
          <p:cNvSpPr>
            <a:spLocks noGrp="1"/>
          </p:cNvSpPr>
          <p:nvPr>
            <p:ph type="subTitle" idx="1"/>
          </p:nvPr>
        </p:nvSpPr>
        <p:spPr>
          <a:xfrm>
            <a:off x="304800" y="3228537"/>
            <a:ext cx="9144000" cy="657664"/>
          </a:xfrm>
        </p:spPr>
        <p:txBody>
          <a:bodyPr>
            <a:normAutofit fontScale="32500" lnSpcReduction="20000"/>
          </a:bodyPr>
          <a:lstStyle/>
          <a:p>
            <a:pPr algn="l"/>
            <a:r>
              <a:rPr lang="en-US" sz="16000" dirty="0">
                <a:latin typeface="Calibri" panose="020F0502020204030204" pitchFamily="34" charset="0"/>
              </a:rPr>
              <a:t>		</a:t>
            </a:r>
          </a:p>
          <a:p>
            <a:pPr algn="l"/>
            <a:endParaRPr lang="en-US" sz="3200" dirty="0">
              <a:latin typeface="Calibri" panose="020F0502020204030204" pitchFamily="34" charset="0"/>
            </a:endParaRPr>
          </a:p>
        </p:txBody>
      </p:sp>
      <p:sp>
        <p:nvSpPr>
          <p:cNvPr id="3" name="TextBox 2">
            <a:extLst>
              <a:ext uri="{FF2B5EF4-FFF2-40B4-BE49-F238E27FC236}">
                <a16:creationId xmlns:a16="http://schemas.microsoft.com/office/drawing/2014/main" id="{D5F815B2-150F-4DC1-BA76-8B450815C156}"/>
              </a:ext>
            </a:extLst>
          </p:cNvPr>
          <p:cNvSpPr txBox="1"/>
          <p:nvPr/>
        </p:nvSpPr>
        <p:spPr>
          <a:xfrm>
            <a:off x="1143000" y="4952532"/>
            <a:ext cx="2971800" cy="1295868"/>
          </a:xfrm>
          <a:prstGeom prst="rect">
            <a:avLst/>
          </a:prstGeom>
          <a:noFill/>
        </p:spPr>
        <p:txBody>
          <a:bodyPr wrap="square" rtlCol="0">
            <a:spAutoFit/>
          </a:bodyPr>
          <a:lstStyle/>
          <a:p>
            <a:pPr>
              <a:lnSpc>
                <a:spcPct val="150000"/>
              </a:lnSpc>
            </a:pPr>
            <a:r>
              <a:rPr lang="en-US" b="1" dirty="0"/>
              <a:t>Emails Delivered:	15,077	</a:t>
            </a:r>
          </a:p>
          <a:p>
            <a:pPr>
              <a:lnSpc>
                <a:spcPct val="150000"/>
              </a:lnSpc>
            </a:pPr>
            <a:r>
              <a:rPr lang="en-US" b="1" dirty="0"/>
              <a:t>Emails Opened:	3,937</a:t>
            </a:r>
          </a:p>
          <a:p>
            <a:pPr>
              <a:lnSpc>
                <a:spcPct val="150000"/>
              </a:lnSpc>
            </a:pPr>
            <a:r>
              <a:rPr lang="en-US" b="1" dirty="0"/>
              <a:t>Click Throughs:	561	</a:t>
            </a:r>
            <a:endParaRPr lang="en-US" dirty="0"/>
          </a:p>
        </p:txBody>
      </p:sp>
      <p:pic>
        <p:nvPicPr>
          <p:cNvPr id="8" name="Picture 7">
            <a:extLst>
              <a:ext uri="{FF2B5EF4-FFF2-40B4-BE49-F238E27FC236}">
                <a16:creationId xmlns:a16="http://schemas.microsoft.com/office/drawing/2014/main" id="{CC8085C1-1301-491E-A8CA-BD020AE97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24064"/>
            <a:ext cx="3276599" cy="6609872"/>
          </a:xfrm>
          <a:prstGeom prst="rect">
            <a:avLst/>
          </a:prstGeom>
          <a:ln>
            <a:noFill/>
          </a:ln>
          <a:effectLst>
            <a:outerShdw blurRad="292100" dist="139700" dir="2700000" algn="tl" rotWithShape="0">
              <a:srgbClr val="333333">
                <a:alpha val="65000"/>
              </a:srgbClr>
            </a:outerShdw>
          </a:effectLst>
        </p:spPr>
      </p:pic>
      <p:sp>
        <p:nvSpPr>
          <p:cNvPr id="6" name="Title 3">
            <a:extLst>
              <a:ext uri="{FF2B5EF4-FFF2-40B4-BE49-F238E27FC236}">
                <a16:creationId xmlns:a16="http://schemas.microsoft.com/office/drawing/2014/main" id="{6609F9C3-2B89-45FA-9921-FB7DD5169587}"/>
              </a:ext>
            </a:extLst>
          </p:cNvPr>
          <p:cNvSpPr txBox="1">
            <a:spLocks/>
          </p:cNvSpPr>
          <p:nvPr/>
        </p:nvSpPr>
        <p:spPr>
          <a:xfrm>
            <a:off x="152399" y="4038600"/>
            <a:ext cx="4876801" cy="80010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2000" b="1" dirty="0"/>
              <a:t>Newsletter Campaign: Email delivered monthly and on a “breaking news” basis to our Comprehensive Tourism Business List, Warren County officials, state representatives, tourism leaders and local stakeholders reporting important current tourism-related information. This is designed to keep businesses well informed so that they can assist their guests and customers to the furthest extent possible.</a:t>
            </a:r>
          </a:p>
        </p:txBody>
      </p:sp>
    </p:spTree>
    <p:extLst>
      <p:ext uri="{BB962C8B-B14F-4D97-AF65-F5344CB8AC3E}">
        <p14:creationId xmlns:p14="http://schemas.microsoft.com/office/powerpoint/2010/main" val="1951766684"/>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3D91B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914400" y="452925"/>
            <a:ext cx="3733800" cy="800100"/>
          </a:xfrm>
        </p:spPr>
        <p:txBody>
          <a:bodyPr>
            <a:normAutofit fontScale="90000"/>
          </a:bodyPr>
          <a:lstStyle/>
          <a:p>
            <a:pPr algn="r"/>
            <a:r>
              <a:rPr lang="en-US" sz="4400" dirty="0"/>
              <a:t>                      </a:t>
            </a:r>
            <a:r>
              <a:rPr lang="en-US" sz="4400" b="1" dirty="0"/>
              <a:t>Facebook</a:t>
            </a:r>
          </a:p>
        </p:txBody>
      </p:sp>
      <p:sp>
        <p:nvSpPr>
          <p:cNvPr id="5" name="Subtitle 4"/>
          <p:cNvSpPr>
            <a:spLocks noGrp="1"/>
          </p:cNvSpPr>
          <p:nvPr>
            <p:ph type="subTitle" idx="1"/>
          </p:nvPr>
        </p:nvSpPr>
        <p:spPr>
          <a:xfrm>
            <a:off x="304800" y="3228537"/>
            <a:ext cx="9144000" cy="657664"/>
          </a:xfrm>
        </p:spPr>
        <p:txBody>
          <a:bodyPr>
            <a:normAutofit fontScale="25000" lnSpcReduction="20000"/>
          </a:bodyPr>
          <a:lstStyle/>
          <a:p>
            <a:pPr algn="l"/>
            <a:r>
              <a:rPr lang="en-US" sz="16000" dirty="0">
                <a:latin typeface="Calibri" panose="020F0502020204030204" pitchFamily="34" charset="0"/>
              </a:rPr>
              <a:t>		</a:t>
            </a:r>
            <a:endParaRPr lang="en-US" sz="3200" dirty="0">
              <a:latin typeface="Calibri" panose="020F0502020204030204" pitchFamily="34" charset="0"/>
            </a:endParaRPr>
          </a:p>
        </p:txBody>
      </p:sp>
      <p:pic>
        <p:nvPicPr>
          <p:cNvPr id="9" name="Picture 2">
            <a:extLst>
              <a:ext uri="{FF2B5EF4-FFF2-40B4-BE49-F238E27FC236}">
                <a16:creationId xmlns:a16="http://schemas.microsoft.com/office/drawing/2014/main" id="{27BDBBDD-2440-4F62-9FB5-D34FD36F9B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66800" y="307272"/>
            <a:ext cx="1091406" cy="10914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a:extLst>
              <a:ext uri="{FF2B5EF4-FFF2-40B4-BE49-F238E27FC236}">
                <a16:creationId xmlns:a16="http://schemas.microsoft.com/office/drawing/2014/main" id="{DA507B44-023C-429E-A6DF-1DB4DF50E24B}"/>
              </a:ext>
            </a:extLst>
          </p:cNvPr>
          <p:cNvSpPr txBox="1"/>
          <p:nvPr/>
        </p:nvSpPr>
        <p:spPr>
          <a:xfrm>
            <a:off x="228600" y="1564758"/>
            <a:ext cx="4495800" cy="954107"/>
          </a:xfrm>
          <a:prstGeom prst="rect">
            <a:avLst/>
          </a:prstGeom>
          <a:noFill/>
        </p:spPr>
        <p:txBody>
          <a:bodyPr wrap="square" rtlCol="0">
            <a:spAutoFit/>
          </a:bodyPr>
          <a:lstStyle/>
          <a:p>
            <a:pPr lvl="0" algn="r">
              <a:spcBef>
                <a:spcPct val="20000"/>
              </a:spcBef>
              <a:buClr>
                <a:schemeClr val="tx1"/>
              </a:buClr>
              <a:buSzPct val="95000"/>
              <a:defRPr/>
            </a:pPr>
            <a:r>
              <a:rPr lang="en-US" sz="2800" b="1" dirty="0">
                <a:solidFill>
                  <a:schemeClr val="accent1">
                    <a:lumMod val="50000"/>
                  </a:schemeClr>
                </a:solidFill>
                <a:latin typeface="Calibri"/>
              </a:rPr>
              <a:t>Current number of followers:</a:t>
            </a:r>
            <a:br>
              <a:rPr lang="en-US" sz="2800" b="1" dirty="0">
                <a:solidFill>
                  <a:schemeClr val="accent1">
                    <a:lumMod val="50000"/>
                  </a:schemeClr>
                </a:solidFill>
                <a:latin typeface="Calibri"/>
              </a:rPr>
            </a:br>
            <a:r>
              <a:rPr lang="en-US" sz="2800" b="1" dirty="0">
                <a:solidFill>
                  <a:schemeClr val="accent1">
                    <a:lumMod val="50000"/>
                  </a:schemeClr>
                </a:solidFill>
                <a:latin typeface="Calibri"/>
              </a:rPr>
              <a:t>363,055</a:t>
            </a:r>
          </a:p>
        </p:txBody>
      </p:sp>
      <p:grpSp>
        <p:nvGrpSpPr>
          <p:cNvPr id="2" name="Group 1">
            <a:extLst>
              <a:ext uri="{FF2B5EF4-FFF2-40B4-BE49-F238E27FC236}">
                <a16:creationId xmlns:a16="http://schemas.microsoft.com/office/drawing/2014/main" id="{310D8BEE-1634-4585-A796-21C0FF6A07A0}"/>
              </a:ext>
            </a:extLst>
          </p:cNvPr>
          <p:cNvGrpSpPr/>
          <p:nvPr/>
        </p:nvGrpSpPr>
        <p:grpSpPr>
          <a:xfrm>
            <a:off x="609600" y="2743200"/>
            <a:ext cx="4038600" cy="5001393"/>
            <a:chOff x="838200" y="1937950"/>
            <a:chExt cx="2514600" cy="5001393"/>
          </a:xfrm>
        </p:grpSpPr>
        <p:sp>
          <p:nvSpPr>
            <p:cNvPr id="6" name="TextBox 5">
              <a:extLst>
                <a:ext uri="{FF2B5EF4-FFF2-40B4-BE49-F238E27FC236}">
                  <a16:creationId xmlns:a16="http://schemas.microsoft.com/office/drawing/2014/main" id="{1447BEC9-DAE5-41C6-B59E-A04A025DFA94}"/>
                </a:ext>
              </a:extLst>
            </p:cNvPr>
            <p:cNvSpPr txBox="1"/>
            <p:nvPr/>
          </p:nvSpPr>
          <p:spPr>
            <a:xfrm>
              <a:off x="953310" y="1937950"/>
              <a:ext cx="2399490" cy="1988237"/>
            </a:xfrm>
            <a:prstGeom prst="rect">
              <a:avLst/>
            </a:prstGeom>
            <a:noFill/>
          </p:spPr>
          <p:txBody>
            <a:bodyPr wrap="square" rtlCol="0">
              <a:spAutoFit/>
            </a:bodyPr>
            <a:lstStyle/>
            <a:p>
              <a:pPr lvl="0" algn="r">
                <a:spcBef>
                  <a:spcPct val="20000"/>
                </a:spcBef>
                <a:buClr>
                  <a:schemeClr val="tx1"/>
                </a:buClr>
                <a:buSzPct val="95000"/>
                <a:defRPr/>
              </a:pPr>
              <a:r>
                <a:rPr lang="en-US" sz="2800" b="1" dirty="0">
                  <a:solidFill>
                    <a:schemeClr val="accent1">
                      <a:lumMod val="50000"/>
                    </a:schemeClr>
                  </a:solidFill>
                  <a:latin typeface="Calibri"/>
                </a:rPr>
                <a:t>Top Organic Post:</a:t>
              </a:r>
              <a:br>
                <a:rPr lang="en-US" sz="2800" b="1" dirty="0">
                  <a:solidFill>
                    <a:schemeClr val="accent1">
                      <a:lumMod val="50000"/>
                    </a:schemeClr>
                  </a:solidFill>
                  <a:latin typeface="Calibri"/>
                </a:rPr>
              </a:br>
              <a:r>
                <a:rPr lang="en-US" sz="2800" b="1" dirty="0">
                  <a:solidFill>
                    <a:schemeClr val="accent1">
                      <a:lumMod val="50000"/>
                    </a:schemeClr>
                  </a:solidFill>
                  <a:latin typeface="Calibri"/>
                </a:rPr>
                <a:t>Hello November</a:t>
              </a:r>
            </a:p>
            <a:p>
              <a:pPr lvl="0" algn="r">
                <a:spcBef>
                  <a:spcPct val="20000"/>
                </a:spcBef>
                <a:buClr>
                  <a:schemeClr val="tx1"/>
                </a:buClr>
                <a:buSzPct val="95000"/>
                <a:defRPr/>
              </a:pPr>
              <a:endParaRPr lang="en-US" sz="2800" b="1" dirty="0">
                <a:solidFill>
                  <a:schemeClr val="accent1">
                    <a:lumMod val="50000"/>
                  </a:schemeClr>
                </a:solidFill>
                <a:latin typeface="Calibri"/>
              </a:endParaRPr>
            </a:p>
            <a:p>
              <a:pPr lvl="0" algn="r">
                <a:spcBef>
                  <a:spcPct val="20000"/>
                </a:spcBef>
                <a:buClr>
                  <a:schemeClr val="tx1"/>
                </a:buClr>
                <a:buSzPct val="95000"/>
                <a:defRPr/>
              </a:pPr>
              <a:endParaRPr lang="en-US" sz="2800" b="1" dirty="0">
                <a:solidFill>
                  <a:schemeClr val="accent1">
                    <a:lumMod val="50000"/>
                  </a:schemeClr>
                </a:solidFill>
                <a:latin typeface="Calibri"/>
              </a:endParaRPr>
            </a:p>
          </p:txBody>
        </p:sp>
        <p:sp>
          <p:nvSpPr>
            <p:cNvPr id="7" name="TextBox 6">
              <a:extLst>
                <a:ext uri="{FF2B5EF4-FFF2-40B4-BE49-F238E27FC236}">
                  <a16:creationId xmlns:a16="http://schemas.microsoft.com/office/drawing/2014/main" id="{433E69B0-E412-4632-A9BC-28ACEA367236}"/>
                </a:ext>
              </a:extLst>
            </p:cNvPr>
            <p:cNvSpPr txBox="1"/>
            <p:nvPr/>
          </p:nvSpPr>
          <p:spPr>
            <a:xfrm>
              <a:off x="838200" y="3055203"/>
              <a:ext cx="2514600" cy="3884140"/>
            </a:xfrm>
            <a:prstGeom prst="rect">
              <a:avLst/>
            </a:prstGeom>
            <a:noFill/>
          </p:spPr>
          <p:txBody>
            <a:bodyPr wrap="square" rtlCol="0">
              <a:spAutoFit/>
            </a:bodyPr>
            <a:lstStyle/>
            <a:p>
              <a:pPr marL="342900" lvl="0" indent="-342900" algn="r">
                <a:spcBef>
                  <a:spcPct val="20000"/>
                </a:spcBef>
                <a:buClr>
                  <a:schemeClr val="tx1"/>
                </a:buClr>
                <a:buSzPct val="95000"/>
                <a:buFont typeface="Arial" panose="020B0604020202020204" pitchFamily="34" charset="0"/>
                <a:buChar char="•"/>
                <a:defRPr/>
              </a:pPr>
              <a:r>
                <a:rPr lang="en-US" sz="2800" b="1" dirty="0">
                  <a:solidFill>
                    <a:schemeClr val="accent1">
                      <a:lumMod val="50000"/>
                    </a:schemeClr>
                  </a:solidFill>
                  <a:latin typeface="Calibri"/>
                </a:rPr>
                <a:t>4,477 Likes</a:t>
              </a:r>
            </a:p>
            <a:p>
              <a:pPr marL="342900" lvl="0" indent="-342900" algn="r">
                <a:spcBef>
                  <a:spcPct val="20000"/>
                </a:spcBef>
                <a:buClr>
                  <a:schemeClr val="tx1"/>
                </a:buClr>
                <a:buSzPct val="95000"/>
                <a:buFont typeface="Arial" panose="020B0604020202020204" pitchFamily="34" charset="0"/>
                <a:buChar char="•"/>
                <a:defRPr/>
              </a:pPr>
              <a:r>
                <a:rPr lang="en-US" sz="2800" b="1" dirty="0">
                  <a:solidFill>
                    <a:schemeClr val="accent1">
                      <a:lumMod val="50000"/>
                    </a:schemeClr>
                  </a:solidFill>
                  <a:latin typeface="Calibri"/>
                </a:rPr>
                <a:t>157 Comments</a:t>
              </a:r>
            </a:p>
            <a:p>
              <a:pPr marL="342900" indent="-342900" algn="r">
                <a:spcBef>
                  <a:spcPct val="20000"/>
                </a:spcBef>
                <a:buClr>
                  <a:schemeClr val="tx1"/>
                </a:buClr>
                <a:buSzPct val="95000"/>
                <a:buFont typeface="Arial" panose="020B0604020202020204" pitchFamily="34" charset="0"/>
                <a:buChar char="•"/>
                <a:defRPr/>
              </a:pPr>
              <a:r>
                <a:rPr lang="en-US" sz="2800" b="1" dirty="0">
                  <a:solidFill>
                    <a:schemeClr val="accent1">
                      <a:lumMod val="50000"/>
                    </a:schemeClr>
                  </a:solidFill>
                </a:rPr>
                <a:t>Largely Female Audience split between Boomers and Millennials</a:t>
              </a:r>
            </a:p>
            <a:p>
              <a:pPr marL="342900" lvl="0" indent="-342900" algn="r">
                <a:spcBef>
                  <a:spcPct val="20000"/>
                </a:spcBef>
                <a:buClr>
                  <a:schemeClr val="tx1"/>
                </a:buClr>
                <a:buSzPct val="95000"/>
                <a:buFont typeface="Arial" panose="020B0604020202020204" pitchFamily="34" charset="0"/>
                <a:buChar char="•"/>
                <a:defRPr/>
              </a:pPr>
              <a:endParaRPr lang="en-US" sz="2800" b="1" dirty="0">
                <a:solidFill>
                  <a:schemeClr val="accent1">
                    <a:lumMod val="50000"/>
                  </a:schemeClr>
                </a:solidFill>
                <a:latin typeface="Calibri"/>
              </a:endParaRPr>
            </a:p>
            <a:p>
              <a:pPr marL="342900" lvl="0" indent="-342900" algn="r">
                <a:spcBef>
                  <a:spcPct val="20000"/>
                </a:spcBef>
                <a:buClr>
                  <a:schemeClr val="tx1"/>
                </a:buClr>
                <a:buSzPct val="95000"/>
                <a:buFont typeface="Arial" panose="020B0604020202020204" pitchFamily="34" charset="0"/>
                <a:buChar char="•"/>
                <a:defRPr/>
              </a:pPr>
              <a:endParaRPr lang="en-US" sz="2800" b="1" dirty="0">
                <a:solidFill>
                  <a:schemeClr val="accent1">
                    <a:lumMod val="50000"/>
                  </a:schemeClr>
                </a:solidFill>
                <a:latin typeface="Calibri"/>
              </a:endParaRPr>
            </a:p>
          </p:txBody>
        </p:sp>
      </p:grpSp>
      <p:pic>
        <p:nvPicPr>
          <p:cNvPr id="8" name="Picture 7">
            <a:extLst>
              <a:ext uri="{FF2B5EF4-FFF2-40B4-BE49-F238E27FC236}">
                <a16:creationId xmlns:a16="http://schemas.microsoft.com/office/drawing/2014/main" id="{2B457227-5250-4B1D-8D08-E8342CC167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417666"/>
            <a:ext cx="3473302" cy="608662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75183836"/>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3D91B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914400" y="452925"/>
            <a:ext cx="3733800" cy="800100"/>
          </a:xfrm>
        </p:spPr>
        <p:txBody>
          <a:bodyPr>
            <a:normAutofit fontScale="90000"/>
          </a:bodyPr>
          <a:lstStyle/>
          <a:p>
            <a:pPr algn="r"/>
            <a:r>
              <a:rPr lang="en-US" sz="4400" dirty="0"/>
              <a:t>                      </a:t>
            </a:r>
            <a:r>
              <a:rPr lang="en-US" sz="4400" b="1" dirty="0"/>
              <a:t>Facebook</a:t>
            </a:r>
          </a:p>
        </p:txBody>
      </p:sp>
      <p:pic>
        <p:nvPicPr>
          <p:cNvPr id="9" name="Picture 2">
            <a:extLst>
              <a:ext uri="{FF2B5EF4-FFF2-40B4-BE49-F238E27FC236}">
                <a16:creationId xmlns:a16="http://schemas.microsoft.com/office/drawing/2014/main" id="{27BDBBDD-2440-4F62-9FB5-D34FD36F9B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66800" y="307272"/>
            <a:ext cx="1091406" cy="10914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a:extLst>
              <a:ext uri="{FF2B5EF4-FFF2-40B4-BE49-F238E27FC236}">
                <a16:creationId xmlns:a16="http://schemas.microsoft.com/office/drawing/2014/main" id="{DA507B44-023C-429E-A6DF-1DB4DF50E24B}"/>
              </a:ext>
            </a:extLst>
          </p:cNvPr>
          <p:cNvSpPr txBox="1"/>
          <p:nvPr/>
        </p:nvSpPr>
        <p:spPr>
          <a:xfrm>
            <a:off x="228600" y="1564758"/>
            <a:ext cx="4495800" cy="954107"/>
          </a:xfrm>
          <a:prstGeom prst="rect">
            <a:avLst/>
          </a:prstGeom>
          <a:noFill/>
        </p:spPr>
        <p:txBody>
          <a:bodyPr wrap="square" rtlCol="0">
            <a:spAutoFit/>
          </a:bodyPr>
          <a:lstStyle/>
          <a:p>
            <a:pPr lvl="0" algn="r">
              <a:spcBef>
                <a:spcPct val="20000"/>
              </a:spcBef>
              <a:buClr>
                <a:schemeClr val="tx1"/>
              </a:buClr>
              <a:buSzPct val="95000"/>
              <a:defRPr/>
            </a:pPr>
            <a:r>
              <a:rPr lang="en-US" sz="2800" b="1" dirty="0">
                <a:solidFill>
                  <a:schemeClr val="accent1">
                    <a:lumMod val="50000"/>
                  </a:schemeClr>
                </a:solidFill>
                <a:latin typeface="Calibri"/>
              </a:rPr>
              <a:t>Current number of followers:</a:t>
            </a:r>
            <a:br>
              <a:rPr lang="en-US" sz="2800" b="1" dirty="0">
                <a:solidFill>
                  <a:schemeClr val="accent1">
                    <a:lumMod val="50000"/>
                  </a:schemeClr>
                </a:solidFill>
                <a:latin typeface="Calibri"/>
              </a:rPr>
            </a:br>
            <a:r>
              <a:rPr lang="en-US" sz="2800" b="1" dirty="0">
                <a:solidFill>
                  <a:schemeClr val="accent1">
                    <a:lumMod val="50000"/>
                  </a:schemeClr>
                </a:solidFill>
                <a:latin typeface="Calibri"/>
              </a:rPr>
              <a:t>363,055</a:t>
            </a:r>
          </a:p>
        </p:txBody>
      </p:sp>
      <p:grpSp>
        <p:nvGrpSpPr>
          <p:cNvPr id="10" name="Group 9">
            <a:extLst>
              <a:ext uri="{FF2B5EF4-FFF2-40B4-BE49-F238E27FC236}">
                <a16:creationId xmlns:a16="http://schemas.microsoft.com/office/drawing/2014/main" id="{E6B6C40B-650D-4BBF-9CFC-552570406BD3}"/>
              </a:ext>
            </a:extLst>
          </p:cNvPr>
          <p:cNvGrpSpPr/>
          <p:nvPr/>
        </p:nvGrpSpPr>
        <p:grpSpPr>
          <a:xfrm>
            <a:off x="685800" y="2971800"/>
            <a:ext cx="4038601" cy="2700349"/>
            <a:chOff x="104062" y="2286000"/>
            <a:chExt cx="3248739" cy="2700349"/>
          </a:xfrm>
        </p:grpSpPr>
        <p:sp>
          <p:nvSpPr>
            <p:cNvPr id="11" name="TextBox 10">
              <a:extLst>
                <a:ext uri="{FF2B5EF4-FFF2-40B4-BE49-F238E27FC236}">
                  <a16:creationId xmlns:a16="http://schemas.microsoft.com/office/drawing/2014/main" id="{5111D5E1-24A9-4532-8AA0-4F0A487B2F17}"/>
                </a:ext>
              </a:extLst>
            </p:cNvPr>
            <p:cNvSpPr txBox="1"/>
            <p:nvPr/>
          </p:nvSpPr>
          <p:spPr>
            <a:xfrm>
              <a:off x="104062" y="2286000"/>
              <a:ext cx="3248739" cy="954107"/>
            </a:xfrm>
            <a:prstGeom prst="rect">
              <a:avLst/>
            </a:prstGeom>
            <a:noFill/>
          </p:spPr>
          <p:txBody>
            <a:bodyPr wrap="square" rtlCol="0">
              <a:spAutoFit/>
            </a:bodyPr>
            <a:lstStyle/>
            <a:p>
              <a:pPr lvl="0" algn="r">
                <a:spcBef>
                  <a:spcPct val="20000"/>
                </a:spcBef>
                <a:buClr>
                  <a:schemeClr val="tx1"/>
                </a:buClr>
                <a:buSzPct val="95000"/>
                <a:defRPr/>
              </a:pPr>
              <a:r>
                <a:rPr lang="en-US" sz="2800" b="1" dirty="0">
                  <a:solidFill>
                    <a:schemeClr val="accent1">
                      <a:lumMod val="50000"/>
                    </a:schemeClr>
                  </a:solidFill>
                  <a:latin typeface="Calibri"/>
                </a:rPr>
                <a:t>Top Boosted Post:</a:t>
              </a:r>
              <a:br>
                <a:rPr lang="en-US" sz="2800" b="1" dirty="0">
                  <a:solidFill>
                    <a:schemeClr val="accent1">
                      <a:lumMod val="50000"/>
                    </a:schemeClr>
                  </a:solidFill>
                  <a:latin typeface="Calibri"/>
                </a:rPr>
              </a:br>
              <a:r>
                <a:rPr lang="en-US" sz="2800" b="1" dirty="0">
                  <a:solidFill>
                    <a:schemeClr val="accent1">
                      <a:lumMod val="50000"/>
                    </a:schemeClr>
                  </a:solidFill>
                  <a:latin typeface="Calibri"/>
                </a:rPr>
                <a:t>Fall is here!</a:t>
              </a:r>
            </a:p>
          </p:txBody>
        </p:sp>
        <p:sp>
          <p:nvSpPr>
            <p:cNvPr id="12" name="TextBox 11">
              <a:extLst>
                <a:ext uri="{FF2B5EF4-FFF2-40B4-BE49-F238E27FC236}">
                  <a16:creationId xmlns:a16="http://schemas.microsoft.com/office/drawing/2014/main" id="{D092EB36-3FDC-4045-8C58-AF2403923DD1}"/>
                </a:ext>
              </a:extLst>
            </p:cNvPr>
            <p:cNvSpPr txBox="1"/>
            <p:nvPr/>
          </p:nvSpPr>
          <p:spPr>
            <a:xfrm>
              <a:off x="349250" y="3429000"/>
              <a:ext cx="3003550" cy="1557349"/>
            </a:xfrm>
            <a:prstGeom prst="rect">
              <a:avLst/>
            </a:prstGeom>
            <a:noFill/>
          </p:spPr>
          <p:txBody>
            <a:bodyPr wrap="square" rtlCol="0">
              <a:spAutoFit/>
            </a:bodyPr>
            <a:lstStyle/>
            <a:p>
              <a:pPr marL="342900" lvl="0" indent="-342900" algn="r">
                <a:spcBef>
                  <a:spcPct val="20000"/>
                </a:spcBef>
                <a:buClr>
                  <a:schemeClr val="tx1"/>
                </a:buClr>
                <a:buSzPct val="95000"/>
                <a:buFont typeface="Arial" panose="020B0604020202020204" pitchFamily="34" charset="0"/>
                <a:buChar char="•"/>
                <a:defRPr/>
              </a:pPr>
              <a:r>
                <a:rPr lang="en-US" sz="2800" b="1" dirty="0">
                  <a:solidFill>
                    <a:schemeClr val="accent1">
                      <a:lumMod val="50000"/>
                    </a:schemeClr>
                  </a:solidFill>
                  <a:latin typeface="Calibri"/>
                </a:rPr>
                <a:t>12,834 Likes</a:t>
              </a:r>
            </a:p>
            <a:p>
              <a:pPr marL="342900" lvl="0" indent="-342900" algn="r">
                <a:spcBef>
                  <a:spcPct val="20000"/>
                </a:spcBef>
                <a:buClr>
                  <a:schemeClr val="tx1"/>
                </a:buClr>
                <a:buSzPct val="95000"/>
                <a:buFont typeface="Arial" panose="020B0604020202020204" pitchFamily="34" charset="0"/>
                <a:buChar char="•"/>
                <a:defRPr/>
              </a:pPr>
              <a:r>
                <a:rPr lang="en-US" sz="2800" b="1" dirty="0">
                  <a:solidFill>
                    <a:schemeClr val="accent1">
                      <a:lumMod val="50000"/>
                    </a:schemeClr>
                  </a:solidFill>
                  <a:latin typeface="Calibri"/>
                </a:rPr>
                <a:t>25,126 Link Clicks</a:t>
              </a:r>
            </a:p>
            <a:p>
              <a:pPr marL="342900" lvl="0" indent="-342900" algn="r">
                <a:spcBef>
                  <a:spcPct val="20000"/>
                </a:spcBef>
                <a:buClr>
                  <a:schemeClr val="tx1"/>
                </a:buClr>
                <a:buSzPct val="95000"/>
                <a:buFont typeface="Arial" panose="020B0604020202020204" pitchFamily="34" charset="0"/>
                <a:buChar char="•"/>
                <a:defRPr/>
              </a:pPr>
              <a:r>
                <a:rPr lang="en-US" sz="2800" b="1" dirty="0">
                  <a:solidFill>
                    <a:schemeClr val="accent1">
                      <a:lumMod val="50000"/>
                    </a:schemeClr>
                  </a:solidFill>
                  <a:latin typeface="Calibri"/>
                </a:rPr>
                <a:t>1,042,431 Paid Reach</a:t>
              </a:r>
            </a:p>
          </p:txBody>
        </p:sp>
      </p:grpSp>
      <p:pic>
        <p:nvPicPr>
          <p:cNvPr id="8" name="Picture 7">
            <a:extLst>
              <a:ext uri="{FF2B5EF4-FFF2-40B4-BE49-F238E27FC236}">
                <a16:creationId xmlns:a16="http://schemas.microsoft.com/office/drawing/2014/main" id="{2B457227-5250-4B1D-8D08-E8342CC167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92237"/>
            <a:ext cx="3414323" cy="66341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45287430"/>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3D91B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1090833"/>
            <a:ext cx="9144000" cy="1219200"/>
          </a:xfrm>
        </p:spPr>
        <p:txBody>
          <a:bodyPr>
            <a:normAutofit fontScale="90000"/>
          </a:bodyPr>
          <a:lstStyle/>
          <a:p>
            <a:r>
              <a:rPr lang="en-US" sz="4400" b="1" dirty="0"/>
              <a:t>2021 Key </a:t>
            </a:r>
            <a:br>
              <a:rPr lang="en-US" sz="4400" b="1" dirty="0"/>
            </a:br>
            <a:r>
              <a:rPr lang="en-US" sz="4400" b="1" dirty="0"/>
              <a:t>Performance Indicators</a:t>
            </a:r>
            <a:br>
              <a:rPr lang="en-US" sz="4400" dirty="0"/>
            </a:br>
            <a:endParaRPr lang="en-US" sz="4400" dirty="0"/>
          </a:p>
        </p:txBody>
      </p:sp>
      <p:sp>
        <p:nvSpPr>
          <p:cNvPr id="5" name="Subtitle 4"/>
          <p:cNvSpPr>
            <a:spLocks noGrp="1"/>
          </p:cNvSpPr>
          <p:nvPr>
            <p:ph type="subTitle" idx="1"/>
          </p:nvPr>
        </p:nvSpPr>
        <p:spPr>
          <a:xfrm>
            <a:off x="38100" y="2438400"/>
            <a:ext cx="9144000" cy="657664"/>
          </a:xfrm>
        </p:spPr>
        <p:txBody>
          <a:bodyPr>
            <a:normAutofit fontScale="25000" lnSpcReduction="20000"/>
          </a:bodyPr>
          <a:lstStyle/>
          <a:p>
            <a:pPr lvl="0" defTabSz="914400">
              <a:lnSpc>
                <a:spcPct val="100000"/>
              </a:lnSpc>
              <a:spcBef>
                <a:spcPct val="20000"/>
              </a:spcBef>
              <a:buClr>
                <a:srgbClr val="0BD0D9"/>
              </a:buClr>
              <a:buSzPct val="95000"/>
              <a:defRPr/>
            </a:pPr>
            <a:r>
              <a:rPr lang="en-US" sz="14400" dirty="0"/>
              <a:t>Smith Trend Hotel Demand</a:t>
            </a:r>
          </a:p>
          <a:p>
            <a:pPr lvl="0">
              <a:buClr>
                <a:srgbClr val="0BD0D9"/>
              </a:buClr>
              <a:defRPr/>
            </a:pPr>
            <a:r>
              <a:rPr lang="en-US" sz="14400" dirty="0"/>
              <a:t>AirDNA Short-Term Rental Demand</a:t>
            </a:r>
          </a:p>
          <a:p>
            <a:pPr lvl="0">
              <a:buClr>
                <a:srgbClr val="0BD0D9"/>
              </a:buClr>
              <a:defRPr/>
            </a:pPr>
            <a:r>
              <a:rPr lang="en-US" sz="14400" dirty="0"/>
              <a:t>Occupancy Tax Collections</a:t>
            </a:r>
          </a:p>
          <a:p>
            <a:pPr lvl="0">
              <a:buClr>
                <a:srgbClr val="0BD0D9"/>
              </a:buClr>
              <a:defRPr/>
            </a:pPr>
            <a:r>
              <a:rPr lang="en-US" sz="14400" dirty="0"/>
              <a:t>Website Analytics</a:t>
            </a:r>
          </a:p>
          <a:p>
            <a:pPr lvl="0">
              <a:buClr>
                <a:srgbClr val="0BD0D9"/>
              </a:buClr>
              <a:defRPr/>
            </a:pPr>
            <a:r>
              <a:rPr lang="en-US" sz="14400" dirty="0"/>
              <a:t>Mobile Tracking Data</a:t>
            </a:r>
          </a:p>
          <a:p>
            <a:pPr lvl="0">
              <a:buClr>
                <a:srgbClr val="0BD0D9"/>
              </a:buClr>
              <a:defRPr/>
            </a:pPr>
            <a:r>
              <a:rPr lang="en-US" sz="14400" dirty="0"/>
              <a:t>Email Marketing</a:t>
            </a:r>
          </a:p>
          <a:p>
            <a:pPr>
              <a:buClr>
                <a:srgbClr val="0BD0D9"/>
              </a:buClr>
              <a:defRPr/>
            </a:pPr>
            <a:r>
              <a:rPr lang="en-US" sz="14400" dirty="0"/>
              <a:t>Social Media Analytics</a:t>
            </a:r>
          </a:p>
          <a:p>
            <a:pPr lvl="0">
              <a:buClr>
                <a:srgbClr val="0BD0D9"/>
              </a:buClr>
              <a:defRPr/>
            </a:pPr>
            <a:endParaRPr lang="en-US" sz="14400" dirty="0"/>
          </a:p>
          <a:p>
            <a:pPr algn="ctr"/>
            <a:endParaRPr lang="en-US" sz="3200" dirty="0">
              <a:latin typeface="Calibri" panose="020F0502020204030204" pitchFamily="34" charset="0"/>
            </a:endParaRPr>
          </a:p>
        </p:txBody>
      </p:sp>
      <p:cxnSp>
        <p:nvCxnSpPr>
          <p:cNvPr id="3" name="Straight Connector 2">
            <a:extLst>
              <a:ext uri="{FF2B5EF4-FFF2-40B4-BE49-F238E27FC236}">
                <a16:creationId xmlns:a16="http://schemas.microsoft.com/office/drawing/2014/main" id="{40CDF368-B370-44FF-BE64-7B5AFB76BA12}"/>
              </a:ext>
            </a:extLst>
          </p:cNvPr>
          <p:cNvCxnSpPr/>
          <p:nvPr/>
        </p:nvCxnSpPr>
        <p:spPr>
          <a:xfrm>
            <a:off x="2286000" y="1981200"/>
            <a:ext cx="46482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21325798"/>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3D91B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4591" y="452925"/>
            <a:ext cx="9144000" cy="800100"/>
          </a:xfrm>
        </p:spPr>
        <p:txBody>
          <a:bodyPr>
            <a:normAutofit/>
          </a:bodyPr>
          <a:lstStyle/>
          <a:p>
            <a:r>
              <a:rPr lang="en-US" sz="4400" b="1" dirty="0"/>
              <a:t>Instagram</a:t>
            </a:r>
          </a:p>
        </p:txBody>
      </p:sp>
      <p:sp>
        <p:nvSpPr>
          <p:cNvPr id="5" name="Subtitle 4"/>
          <p:cNvSpPr>
            <a:spLocks noGrp="1"/>
          </p:cNvSpPr>
          <p:nvPr>
            <p:ph type="subTitle" idx="1"/>
          </p:nvPr>
        </p:nvSpPr>
        <p:spPr>
          <a:xfrm>
            <a:off x="304800" y="3228537"/>
            <a:ext cx="9144000" cy="657664"/>
          </a:xfrm>
        </p:spPr>
        <p:txBody>
          <a:bodyPr>
            <a:normAutofit fontScale="25000" lnSpcReduction="20000"/>
          </a:bodyPr>
          <a:lstStyle/>
          <a:p>
            <a:pPr algn="l"/>
            <a:r>
              <a:rPr lang="en-US" sz="16000" dirty="0">
                <a:latin typeface="Calibri" panose="020F0502020204030204" pitchFamily="34" charset="0"/>
              </a:rPr>
              <a:t>		</a:t>
            </a:r>
            <a:endParaRPr lang="en-US" sz="3200" dirty="0">
              <a:latin typeface="Calibri" panose="020F0502020204030204" pitchFamily="34" charset="0"/>
            </a:endParaRPr>
          </a:p>
        </p:txBody>
      </p:sp>
      <p:sp>
        <p:nvSpPr>
          <p:cNvPr id="16" name="TextBox 15">
            <a:extLst>
              <a:ext uri="{FF2B5EF4-FFF2-40B4-BE49-F238E27FC236}">
                <a16:creationId xmlns:a16="http://schemas.microsoft.com/office/drawing/2014/main" id="{DA507B44-023C-429E-A6DF-1DB4DF50E24B}"/>
              </a:ext>
            </a:extLst>
          </p:cNvPr>
          <p:cNvSpPr txBox="1"/>
          <p:nvPr/>
        </p:nvSpPr>
        <p:spPr>
          <a:xfrm>
            <a:off x="0" y="1600200"/>
            <a:ext cx="9144000" cy="523220"/>
          </a:xfrm>
          <a:prstGeom prst="rect">
            <a:avLst/>
          </a:prstGeom>
          <a:noFill/>
        </p:spPr>
        <p:txBody>
          <a:bodyPr wrap="square" rtlCol="0">
            <a:spAutoFit/>
          </a:bodyPr>
          <a:lstStyle/>
          <a:p>
            <a:pPr lvl="0" algn="ctr">
              <a:spcBef>
                <a:spcPct val="20000"/>
              </a:spcBef>
              <a:buClr>
                <a:schemeClr val="tx1"/>
              </a:buClr>
              <a:buSzPct val="95000"/>
              <a:defRPr/>
            </a:pPr>
            <a:r>
              <a:rPr lang="en-US" sz="2800" b="1" dirty="0">
                <a:solidFill>
                  <a:schemeClr val="accent1">
                    <a:lumMod val="50000"/>
                  </a:schemeClr>
                </a:solidFill>
                <a:latin typeface="Calibri"/>
              </a:rPr>
              <a:t>Current number of followers: 40,608 (exceeded 40K goal)</a:t>
            </a:r>
          </a:p>
        </p:txBody>
      </p:sp>
      <p:grpSp>
        <p:nvGrpSpPr>
          <p:cNvPr id="2" name="Group 1">
            <a:extLst>
              <a:ext uri="{FF2B5EF4-FFF2-40B4-BE49-F238E27FC236}">
                <a16:creationId xmlns:a16="http://schemas.microsoft.com/office/drawing/2014/main" id="{310D8BEE-1634-4585-A796-21C0FF6A07A0}"/>
              </a:ext>
            </a:extLst>
          </p:cNvPr>
          <p:cNvGrpSpPr/>
          <p:nvPr/>
        </p:nvGrpSpPr>
        <p:grpSpPr>
          <a:xfrm>
            <a:off x="304800" y="2286000"/>
            <a:ext cx="2819400" cy="4635520"/>
            <a:chOff x="304800" y="2286000"/>
            <a:chExt cx="3048000" cy="4635520"/>
          </a:xfrm>
        </p:grpSpPr>
        <p:sp>
          <p:nvSpPr>
            <p:cNvPr id="6" name="TextBox 5">
              <a:extLst>
                <a:ext uri="{FF2B5EF4-FFF2-40B4-BE49-F238E27FC236}">
                  <a16:creationId xmlns:a16="http://schemas.microsoft.com/office/drawing/2014/main" id="{1447BEC9-DAE5-41C6-B59E-A04A025DFA94}"/>
                </a:ext>
              </a:extLst>
            </p:cNvPr>
            <p:cNvSpPr txBox="1"/>
            <p:nvPr/>
          </p:nvSpPr>
          <p:spPr>
            <a:xfrm>
              <a:off x="304800" y="2286000"/>
              <a:ext cx="3048000" cy="1643527"/>
            </a:xfrm>
            <a:prstGeom prst="rect">
              <a:avLst/>
            </a:prstGeom>
            <a:noFill/>
          </p:spPr>
          <p:txBody>
            <a:bodyPr wrap="square" rtlCol="0">
              <a:spAutoFit/>
            </a:bodyPr>
            <a:lstStyle/>
            <a:p>
              <a:pPr lvl="0" algn="r">
                <a:spcBef>
                  <a:spcPct val="20000"/>
                </a:spcBef>
                <a:buClr>
                  <a:schemeClr val="tx1"/>
                </a:buClr>
                <a:buSzPct val="95000"/>
                <a:defRPr/>
              </a:pPr>
              <a:r>
                <a:rPr lang="en-US" sz="2400" b="1" dirty="0">
                  <a:solidFill>
                    <a:schemeClr val="accent1">
                      <a:lumMod val="50000"/>
                    </a:schemeClr>
                  </a:solidFill>
                  <a:latin typeface="Calibri"/>
                </a:rPr>
                <a:t>Top Instagram Post:</a:t>
              </a:r>
              <a:br>
                <a:rPr lang="en-US" sz="2400" b="1" dirty="0">
                  <a:solidFill>
                    <a:schemeClr val="accent1">
                      <a:lumMod val="50000"/>
                    </a:schemeClr>
                  </a:solidFill>
                  <a:latin typeface="Calibri"/>
                </a:rPr>
              </a:br>
              <a:endParaRPr lang="en-US" sz="2400" b="1" dirty="0">
                <a:solidFill>
                  <a:schemeClr val="accent1">
                    <a:lumMod val="50000"/>
                  </a:schemeClr>
                </a:solidFill>
                <a:latin typeface="Calibri"/>
              </a:endParaRPr>
            </a:p>
            <a:p>
              <a:pPr lvl="0" algn="r">
                <a:spcBef>
                  <a:spcPct val="20000"/>
                </a:spcBef>
                <a:buClr>
                  <a:schemeClr val="tx1"/>
                </a:buClr>
                <a:buSzPct val="95000"/>
                <a:defRPr/>
              </a:pPr>
              <a:r>
                <a:rPr lang="en-US" sz="2400" b="1" dirty="0">
                  <a:solidFill>
                    <a:srgbClr val="A93588"/>
                  </a:solidFill>
                  <a:latin typeface="Calibri"/>
                </a:rPr>
                <a:t>Lake George</a:t>
              </a:r>
              <a:br>
                <a:rPr lang="en-US" sz="2400" b="1" dirty="0">
                  <a:solidFill>
                    <a:srgbClr val="A93588"/>
                  </a:solidFill>
                  <a:latin typeface="Calibri"/>
                </a:rPr>
              </a:br>
              <a:r>
                <a:rPr lang="en-US" sz="2400" b="1" dirty="0">
                  <a:solidFill>
                    <a:srgbClr val="A93588"/>
                  </a:solidFill>
                  <a:latin typeface="Calibri"/>
                </a:rPr>
                <a:t>Welcome Sign</a:t>
              </a:r>
            </a:p>
          </p:txBody>
        </p:sp>
        <p:sp>
          <p:nvSpPr>
            <p:cNvPr id="7" name="TextBox 6">
              <a:extLst>
                <a:ext uri="{FF2B5EF4-FFF2-40B4-BE49-F238E27FC236}">
                  <a16:creationId xmlns:a16="http://schemas.microsoft.com/office/drawing/2014/main" id="{433E69B0-E412-4632-A9BC-28ACEA367236}"/>
                </a:ext>
              </a:extLst>
            </p:cNvPr>
            <p:cNvSpPr txBox="1"/>
            <p:nvPr/>
          </p:nvSpPr>
          <p:spPr>
            <a:xfrm>
              <a:off x="533400" y="3505200"/>
              <a:ext cx="2819400" cy="3416320"/>
            </a:xfrm>
            <a:prstGeom prst="rect">
              <a:avLst/>
            </a:prstGeom>
            <a:noFill/>
          </p:spPr>
          <p:txBody>
            <a:bodyPr wrap="square" rtlCol="0">
              <a:spAutoFit/>
            </a:bodyPr>
            <a:lstStyle/>
            <a:p>
              <a:pPr marL="342900" lvl="0" indent="-342900" algn="r">
                <a:spcBef>
                  <a:spcPct val="20000"/>
                </a:spcBef>
                <a:buClr>
                  <a:schemeClr val="tx1"/>
                </a:buClr>
                <a:buSzPct val="95000"/>
                <a:buFont typeface="Arial" panose="020B0604020202020204" pitchFamily="34" charset="0"/>
                <a:buChar char="•"/>
                <a:defRPr/>
              </a:pPr>
              <a:endParaRPr lang="en-US" sz="2400" b="1" dirty="0">
                <a:solidFill>
                  <a:schemeClr val="accent1">
                    <a:lumMod val="50000"/>
                  </a:schemeClr>
                </a:solidFill>
                <a:latin typeface="Calibri"/>
              </a:endParaRPr>
            </a:p>
            <a:p>
              <a:pPr marL="342900" lvl="0" indent="-342900" algn="r">
                <a:spcBef>
                  <a:spcPct val="20000"/>
                </a:spcBef>
                <a:buClr>
                  <a:schemeClr val="tx1"/>
                </a:buClr>
                <a:buSzPct val="95000"/>
                <a:buFont typeface="Arial" panose="020B0604020202020204" pitchFamily="34" charset="0"/>
                <a:buChar char="•"/>
                <a:defRPr/>
              </a:pPr>
              <a:endParaRPr lang="en-US" sz="2400" b="1" dirty="0">
                <a:solidFill>
                  <a:schemeClr val="accent1">
                    <a:lumMod val="50000"/>
                  </a:schemeClr>
                </a:solidFill>
                <a:latin typeface="Calibri"/>
              </a:endParaRPr>
            </a:p>
            <a:p>
              <a:pPr marL="342900" lvl="0" indent="-342900" algn="r">
                <a:spcBef>
                  <a:spcPct val="20000"/>
                </a:spcBef>
                <a:buClr>
                  <a:schemeClr val="tx1"/>
                </a:buClr>
                <a:buSzPct val="95000"/>
                <a:buFont typeface="Arial" panose="020B0604020202020204" pitchFamily="34" charset="0"/>
                <a:buChar char="•"/>
                <a:defRPr/>
              </a:pPr>
              <a:r>
                <a:rPr lang="en-US" sz="2400" b="1" dirty="0">
                  <a:solidFill>
                    <a:schemeClr val="accent1">
                      <a:lumMod val="50000"/>
                    </a:schemeClr>
                  </a:solidFill>
                  <a:latin typeface="Calibri"/>
                </a:rPr>
                <a:t>4,084 Likes</a:t>
              </a:r>
            </a:p>
            <a:p>
              <a:pPr marL="342900" lvl="0" indent="-342900" algn="r">
                <a:spcBef>
                  <a:spcPct val="20000"/>
                </a:spcBef>
                <a:buClr>
                  <a:schemeClr val="tx1"/>
                </a:buClr>
                <a:buSzPct val="95000"/>
                <a:buFont typeface="Arial" panose="020B0604020202020204" pitchFamily="34" charset="0"/>
                <a:buChar char="•"/>
                <a:defRPr/>
              </a:pPr>
              <a:r>
                <a:rPr lang="en-US" sz="2400" b="1" dirty="0">
                  <a:solidFill>
                    <a:schemeClr val="accent1">
                      <a:lumMod val="50000"/>
                    </a:schemeClr>
                  </a:solidFill>
                  <a:latin typeface="Calibri"/>
                </a:rPr>
                <a:t>Most Liked Post</a:t>
              </a:r>
            </a:p>
            <a:p>
              <a:pPr marL="342900" indent="-342900" algn="r">
                <a:spcBef>
                  <a:spcPct val="20000"/>
                </a:spcBef>
                <a:buClr>
                  <a:schemeClr val="tx1"/>
                </a:buClr>
                <a:buSzPct val="95000"/>
                <a:buFont typeface="Arial" panose="020B0604020202020204" pitchFamily="34" charset="0"/>
                <a:buChar char="•"/>
                <a:defRPr/>
              </a:pPr>
              <a:r>
                <a:rPr lang="en-US" sz="2400" b="1" dirty="0"/>
                <a:t>Largely Female Millennial Audience</a:t>
              </a:r>
            </a:p>
            <a:p>
              <a:pPr marL="342900" lvl="0" indent="-342900" algn="r">
                <a:spcBef>
                  <a:spcPct val="20000"/>
                </a:spcBef>
                <a:buClr>
                  <a:schemeClr val="tx1"/>
                </a:buClr>
                <a:buSzPct val="95000"/>
                <a:buFont typeface="Arial" panose="020B0604020202020204" pitchFamily="34" charset="0"/>
                <a:buChar char="•"/>
                <a:defRPr/>
              </a:pPr>
              <a:endParaRPr lang="en-US" sz="2400" b="1" dirty="0">
                <a:solidFill>
                  <a:schemeClr val="accent1">
                    <a:lumMod val="50000"/>
                  </a:schemeClr>
                </a:solidFill>
                <a:latin typeface="Calibri"/>
              </a:endParaRPr>
            </a:p>
          </p:txBody>
        </p:sp>
      </p:grpSp>
      <p:pic>
        <p:nvPicPr>
          <p:cNvPr id="13" name="Picture 2">
            <a:extLst>
              <a:ext uri="{FF2B5EF4-FFF2-40B4-BE49-F238E27FC236}">
                <a16:creationId xmlns:a16="http://schemas.microsoft.com/office/drawing/2014/main" id="{C531CCA1-14FD-445C-B56D-36DD8EFB89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34387" y="259927"/>
            <a:ext cx="1219200" cy="1219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E5EFB103-F6F6-4D44-AABA-C30A53B727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2191288"/>
            <a:ext cx="5314205" cy="43987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02585981"/>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3D91B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4591" y="452925"/>
            <a:ext cx="9144000" cy="800100"/>
          </a:xfrm>
        </p:spPr>
        <p:txBody>
          <a:bodyPr>
            <a:normAutofit/>
          </a:bodyPr>
          <a:lstStyle/>
          <a:p>
            <a:r>
              <a:rPr lang="en-US" sz="4400" dirty="0"/>
              <a:t>Instagram</a:t>
            </a:r>
          </a:p>
        </p:txBody>
      </p:sp>
      <p:sp>
        <p:nvSpPr>
          <p:cNvPr id="16" name="TextBox 15">
            <a:extLst>
              <a:ext uri="{FF2B5EF4-FFF2-40B4-BE49-F238E27FC236}">
                <a16:creationId xmlns:a16="http://schemas.microsoft.com/office/drawing/2014/main" id="{DA507B44-023C-429E-A6DF-1DB4DF50E24B}"/>
              </a:ext>
            </a:extLst>
          </p:cNvPr>
          <p:cNvSpPr txBox="1"/>
          <p:nvPr/>
        </p:nvSpPr>
        <p:spPr>
          <a:xfrm>
            <a:off x="0" y="1600200"/>
            <a:ext cx="9144000" cy="523220"/>
          </a:xfrm>
          <a:prstGeom prst="rect">
            <a:avLst/>
          </a:prstGeom>
          <a:noFill/>
        </p:spPr>
        <p:txBody>
          <a:bodyPr wrap="square" rtlCol="0">
            <a:spAutoFit/>
          </a:bodyPr>
          <a:lstStyle/>
          <a:p>
            <a:pPr lvl="0" algn="ctr">
              <a:spcBef>
                <a:spcPct val="20000"/>
              </a:spcBef>
              <a:buClr>
                <a:schemeClr val="tx1"/>
              </a:buClr>
              <a:buSzPct val="95000"/>
              <a:defRPr/>
            </a:pPr>
            <a:r>
              <a:rPr lang="en-US" sz="2800" b="1" dirty="0">
                <a:solidFill>
                  <a:schemeClr val="accent1">
                    <a:lumMod val="50000"/>
                  </a:schemeClr>
                </a:solidFill>
                <a:latin typeface="Calibri"/>
              </a:rPr>
              <a:t>Current number of followers: 40,608 (exceeded 40K goal)</a:t>
            </a:r>
          </a:p>
        </p:txBody>
      </p:sp>
      <p:grpSp>
        <p:nvGrpSpPr>
          <p:cNvPr id="2" name="Group 1">
            <a:extLst>
              <a:ext uri="{FF2B5EF4-FFF2-40B4-BE49-F238E27FC236}">
                <a16:creationId xmlns:a16="http://schemas.microsoft.com/office/drawing/2014/main" id="{310D8BEE-1634-4585-A796-21C0FF6A07A0}"/>
              </a:ext>
            </a:extLst>
          </p:cNvPr>
          <p:cNvGrpSpPr/>
          <p:nvPr/>
        </p:nvGrpSpPr>
        <p:grpSpPr>
          <a:xfrm>
            <a:off x="304800" y="2286000"/>
            <a:ext cx="2895600" cy="3557861"/>
            <a:chOff x="304800" y="2286000"/>
            <a:chExt cx="3048000" cy="3557861"/>
          </a:xfrm>
        </p:grpSpPr>
        <p:sp>
          <p:nvSpPr>
            <p:cNvPr id="6" name="TextBox 5">
              <a:extLst>
                <a:ext uri="{FF2B5EF4-FFF2-40B4-BE49-F238E27FC236}">
                  <a16:creationId xmlns:a16="http://schemas.microsoft.com/office/drawing/2014/main" id="{1447BEC9-DAE5-41C6-B59E-A04A025DFA94}"/>
                </a:ext>
              </a:extLst>
            </p:cNvPr>
            <p:cNvSpPr txBox="1"/>
            <p:nvPr/>
          </p:nvSpPr>
          <p:spPr>
            <a:xfrm>
              <a:off x="304800" y="2286000"/>
              <a:ext cx="3048000" cy="830997"/>
            </a:xfrm>
            <a:prstGeom prst="rect">
              <a:avLst/>
            </a:prstGeom>
            <a:noFill/>
          </p:spPr>
          <p:txBody>
            <a:bodyPr wrap="square" rtlCol="0">
              <a:spAutoFit/>
            </a:bodyPr>
            <a:lstStyle/>
            <a:p>
              <a:pPr lvl="0" algn="r">
                <a:spcBef>
                  <a:spcPct val="20000"/>
                </a:spcBef>
                <a:buClr>
                  <a:schemeClr val="tx1"/>
                </a:buClr>
                <a:buSzPct val="95000"/>
                <a:defRPr/>
              </a:pPr>
              <a:r>
                <a:rPr lang="en-US" sz="2400" b="1" dirty="0">
                  <a:solidFill>
                    <a:schemeClr val="accent1">
                      <a:lumMod val="50000"/>
                    </a:schemeClr>
                  </a:solidFill>
                  <a:latin typeface="Calibri"/>
                </a:rPr>
                <a:t>Top Instagram Post:</a:t>
              </a:r>
              <a:br>
                <a:rPr lang="en-US" sz="2400" b="1" dirty="0">
                  <a:solidFill>
                    <a:schemeClr val="accent1">
                      <a:lumMod val="50000"/>
                    </a:schemeClr>
                  </a:solidFill>
                  <a:latin typeface="Calibri"/>
                </a:rPr>
              </a:br>
              <a:endParaRPr lang="en-US" sz="2400" b="1" dirty="0">
                <a:solidFill>
                  <a:srgbClr val="A93588"/>
                </a:solidFill>
                <a:latin typeface="Calibri"/>
              </a:endParaRPr>
            </a:p>
          </p:txBody>
        </p:sp>
        <p:sp>
          <p:nvSpPr>
            <p:cNvPr id="14" name="TextBox 13">
              <a:extLst>
                <a:ext uri="{FF2B5EF4-FFF2-40B4-BE49-F238E27FC236}">
                  <a16:creationId xmlns:a16="http://schemas.microsoft.com/office/drawing/2014/main" id="{2EA05AFE-41CA-432E-B981-1E770DFDF601}"/>
                </a:ext>
              </a:extLst>
            </p:cNvPr>
            <p:cNvSpPr txBox="1"/>
            <p:nvPr/>
          </p:nvSpPr>
          <p:spPr>
            <a:xfrm>
              <a:off x="304800" y="3124200"/>
              <a:ext cx="3048000" cy="830997"/>
            </a:xfrm>
            <a:prstGeom prst="rect">
              <a:avLst/>
            </a:prstGeom>
            <a:noFill/>
          </p:spPr>
          <p:txBody>
            <a:bodyPr wrap="square" rtlCol="0">
              <a:spAutoFit/>
            </a:bodyPr>
            <a:lstStyle/>
            <a:p>
              <a:pPr lvl="0" algn="r">
                <a:spcBef>
                  <a:spcPct val="20000"/>
                </a:spcBef>
                <a:buClr>
                  <a:schemeClr val="tx1"/>
                </a:buClr>
                <a:buSzPct val="95000"/>
                <a:defRPr/>
              </a:pPr>
              <a:r>
                <a:rPr lang="en-US" sz="2400" b="1" dirty="0">
                  <a:solidFill>
                    <a:srgbClr val="A93588"/>
                  </a:solidFill>
                  <a:latin typeface="Calibri"/>
                </a:rPr>
                <a:t>Ice Cream Blog/ Sprinkles</a:t>
              </a:r>
            </a:p>
          </p:txBody>
        </p:sp>
        <p:sp>
          <p:nvSpPr>
            <p:cNvPr id="15" name="TextBox 14">
              <a:extLst>
                <a:ext uri="{FF2B5EF4-FFF2-40B4-BE49-F238E27FC236}">
                  <a16:creationId xmlns:a16="http://schemas.microsoft.com/office/drawing/2014/main" id="{5EA0F607-CDF4-48F1-9130-DEBFBC5EAC0F}"/>
                </a:ext>
              </a:extLst>
            </p:cNvPr>
            <p:cNvSpPr txBox="1"/>
            <p:nvPr/>
          </p:nvSpPr>
          <p:spPr>
            <a:xfrm>
              <a:off x="533400" y="4495800"/>
              <a:ext cx="2819400" cy="1348061"/>
            </a:xfrm>
            <a:prstGeom prst="rect">
              <a:avLst/>
            </a:prstGeom>
            <a:noFill/>
          </p:spPr>
          <p:txBody>
            <a:bodyPr wrap="square" rtlCol="0">
              <a:spAutoFit/>
            </a:bodyPr>
            <a:lstStyle/>
            <a:p>
              <a:pPr marL="342900" lvl="0" indent="-342900" algn="r">
                <a:spcBef>
                  <a:spcPct val="20000"/>
                </a:spcBef>
                <a:buClr>
                  <a:schemeClr val="tx1"/>
                </a:buClr>
                <a:buSzPct val="95000"/>
                <a:buFont typeface="Arial" panose="020B0604020202020204" pitchFamily="34" charset="0"/>
                <a:buChar char="•"/>
                <a:defRPr/>
              </a:pPr>
              <a:r>
                <a:rPr lang="en-US" sz="2400" b="1" dirty="0">
                  <a:solidFill>
                    <a:schemeClr val="accent1">
                      <a:lumMod val="50000"/>
                    </a:schemeClr>
                  </a:solidFill>
                  <a:latin typeface="Calibri"/>
                </a:rPr>
                <a:t>235 Profile Visits</a:t>
              </a:r>
            </a:p>
            <a:p>
              <a:pPr marL="342900" lvl="0" indent="-342900" algn="r">
                <a:spcBef>
                  <a:spcPct val="20000"/>
                </a:spcBef>
                <a:buClr>
                  <a:schemeClr val="tx1"/>
                </a:buClr>
                <a:buSzPct val="95000"/>
                <a:buFont typeface="Arial" panose="020B0604020202020204" pitchFamily="34" charset="0"/>
                <a:buChar char="•"/>
                <a:defRPr/>
              </a:pPr>
              <a:r>
                <a:rPr lang="en-US" sz="2400" b="1" dirty="0">
                  <a:solidFill>
                    <a:schemeClr val="accent1">
                      <a:lumMod val="50000"/>
                    </a:schemeClr>
                  </a:solidFill>
                  <a:latin typeface="Calibri"/>
                </a:rPr>
                <a:t>1,166 Likes</a:t>
              </a:r>
            </a:p>
            <a:p>
              <a:pPr marL="342900" lvl="0" indent="-342900" algn="r">
                <a:spcBef>
                  <a:spcPct val="20000"/>
                </a:spcBef>
                <a:buClr>
                  <a:schemeClr val="tx1"/>
                </a:buClr>
                <a:buSzPct val="95000"/>
                <a:buFont typeface="Arial" panose="020B0604020202020204" pitchFamily="34" charset="0"/>
                <a:buChar char="•"/>
                <a:defRPr/>
              </a:pPr>
              <a:r>
                <a:rPr lang="en-US" sz="2400" b="1" dirty="0">
                  <a:solidFill>
                    <a:schemeClr val="accent1">
                      <a:lumMod val="50000"/>
                    </a:schemeClr>
                  </a:solidFill>
                  <a:latin typeface="Calibri"/>
                </a:rPr>
                <a:t>97 Link Clicks</a:t>
              </a:r>
            </a:p>
          </p:txBody>
        </p:sp>
      </p:grpSp>
      <p:pic>
        <p:nvPicPr>
          <p:cNvPr id="13" name="Picture 2">
            <a:extLst>
              <a:ext uri="{FF2B5EF4-FFF2-40B4-BE49-F238E27FC236}">
                <a16:creationId xmlns:a16="http://schemas.microsoft.com/office/drawing/2014/main" id="{C531CCA1-14FD-445C-B56D-36DD8EFB89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34387" y="259927"/>
            <a:ext cx="1219200" cy="1219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E5EFB103-F6F6-4D44-AABA-C30A53B727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800" y="2197666"/>
            <a:ext cx="5332028" cy="442091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61898783"/>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3D91B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4591" y="452925"/>
            <a:ext cx="4510391" cy="800100"/>
          </a:xfrm>
        </p:spPr>
        <p:txBody>
          <a:bodyPr>
            <a:normAutofit fontScale="90000"/>
          </a:bodyPr>
          <a:lstStyle/>
          <a:p>
            <a:pPr algn="r"/>
            <a:r>
              <a:rPr lang="en-US" sz="4400" dirty="0"/>
              <a:t>                       Twitter</a:t>
            </a:r>
          </a:p>
        </p:txBody>
      </p:sp>
      <p:sp>
        <p:nvSpPr>
          <p:cNvPr id="5" name="Subtitle 4"/>
          <p:cNvSpPr>
            <a:spLocks noGrp="1"/>
          </p:cNvSpPr>
          <p:nvPr>
            <p:ph type="subTitle" idx="1"/>
          </p:nvPr>
        </p:nvSpPr>
        <p:spPr>
          <a:xfrm>
            <a:off x="304800" y="3228537"/>
            <a:ext cx="9144000" cy="657664"/>
          </a:xfrm>
        </p:spPr>
        <p:txBody>
          <a:bodyPr>
            <a:normAutofit fontScale="25000" lnSpcReduction="20000"/>
          </a:bodyPr>
          <a:lstStyle/>
          <a:p>
            <a:pPr algn="l"/>
            <a:r>
              <a:rPr lang="en-US" sz="16000" dirty="0">
                <a:latin typeface="Calibri" panose="020F0502020204030204" pitchFamily="34" charset="0"/>
              </a:rPr>
              <a:t>		</a:t>
            </a:r>
            <a:endParaRPr lang="en-US" sz="3200" dirty="0">
              <a:latin typeface="Calibri" panose="020F0502020204030204" pitchFamily="34" charset="0"/>
            </a:endParaRPr>
          </a:p>
        </p:txBody>
      </p:sp>
      <p:sp>
        <p:nvSpPr>
          <p:cNvPr id="16" name="TextBox 15">
            <a:extLst>
              <a:ext uri="{FF2B5EF4-FFF2-40B4-BE49-F238E27FC236}">
                <a16:creationId xmlns:a16="http://schemas.microsoft.com/office/drawing/2014/main" id="{DA507B44-023C-429E-A6DF-1DB4DF50E24B}"/>
              </a:ext>
            </a:extLst>
          </p:cNvPr>
          <p:cNvSpPr txBox="1"/>
          <p:nvPr/>
        </p:nvSpPr>
        <p:spPr>
          <a:xfrm>
            <a:off x="0" y="1600200"/>
            <a:ext cx="4510391" cy="1040285"/>
          </a:xfrm>
          <a:prstGeom prst="rect">
            <a:avLst/>
          </a:prstGeom>
          <a:noFill/>
        </p:spPr>
        <p:txBody>
          <a:bodyPr wrap="square" rtlCol="0">
            <a:spAutoFit/>
          </a:bodyPr>
          <a:lstStyle/>
          <a:p>
            <a:pPr lvl="0" algn="r">
              <a:spcBef>
                <a:spcPct val="20000"/>
              </a:spcBef>
              <a:buClr>
                <a:schemeClr val="tx1"/>
              </a:buClr>
              <a:buSzPct val="95000"/>
              <a:defRPr/>
            </a:pPr>
            <a:r>
              <a:rPr lang="en-US" sz="2800" b="1" dirty="0">
                <a:solidFill>
                  <a:schemeClr val="accent1">
                    <a:lumMod val="50000"/>
                  </a:schemeClr>
                </a:solidFill>
                <a:latin typeface="Calibri"/>
              </a:rPr>
              <a:t>Current number of followers:</a:t>
            </a:r>
          </a:p>
          <a:p>
            <a:pPr lvl="0" algn="r">
              <a:spcBef>
                <a:spcPct val="20000"/>
              </a:spcBef>
              <a:buClr>
                <a:schemeClr val="tx1"/>
              </a:buClr>
              <a:buSzPct val="95000"/>
              <a:defRPr/>
            </a:pPr>
            <a:r>
              <a:rPr lang="en-US" sz="2800" b="1" dirty="0">
                <a:solidFill>
                  <a:schemeClr val="accent1">
                    <a:lumMod val="50000"/>
                  </a:schemeClr>
                </a:solidFill>
                <a:latin typeface="Calibri"/>
              </a:rPr>
              <a:t>3,109</a:t>
            </a:r>
          </a:p>
        </p:txBody>
      </p:sp>
      <p:sp>
        <p:nvSpPr>
          <p:cNvPr id="6" name="TextBox 5">
            <a:extLst>
              <a:ext uri="{FF2B5EF4-FFF2-40B4-BE49-F238E27FC236}">
                <a16:creationId xmlns:a16="http://schemas.microsoft.com/office/drawing/2014/main" id="{1447BEC9-DAE5-41C6-B59E-A04A025DFA94}"/>
              </a:ext>
            </a:extLst>
          </p:cNvPr>
          <p:cNvSpPr txBox="1"/>
          <p:nvPr/>
        </p:nvSpPr>
        <p:spPr>
          <a:xfrm>
            <a:off x="685800" y="3221605"/>
            <a:ext cx="3810000" cy="2603790"/>
          </a:xfrm>
          <a:prstGeom prst="rect">
            <a:avLst/>
          </a:prstGeom>
          <a:noFill/>
        </p:spPr>
        <p:txBody>
          <a:bodyPr wrap="square" rtlCol="0">
            <a:spAutoFit/>
          </a:bodyPr>
          <a:lstStyle/>
          <a:p>
            <a:pPr lvl="0" algn="r">
              <a:spcBef>
                <a:spcPct val="20000"/>
              </a:spcBef>
              <a:buClr>
                <a:schemeClr val="tx1"/>
              </a:buClr>
              <a:buSzPct val="95000"/>
              <a:defRPr/>
            </a:pPr>
            <a:r>
              <a:rPr lang="en-US" sz="2400" b="1" dirty="0">
                <a:solidFill>
                  <a:schemeClr val="accent1">
                    <a:lumMod val="50000"/>
                  </a:schemeClr>
                </a:solidFill>
                <a:latin typeface="Calibri"/>
              </a:rPr>
              <a:t>Profile Visits in 2021: 18,421</a:t>
            </a:r>
          </a:p>
          <a:p>
            <a:pPr lvl="0" algn="r">
              <a:spcBef>
                <a:spcPct val="20000"/>
              </a:spcBef>
              <a:buClr>
                <a:schemeClr val="tx1"/>
              </a:buClr>
              <a:buSzPct val="95000"/>
              <a:defRPr/>
            </a:pPr>
            <a:endParaRPr lang="en-US" sz="2400" b="1" dirty="0">
              <a:solidFill>
                <a:schemeClr val="accent1">
                  <a:lumMod val="50000"/>
                </a:schemeClr>
              </a:solidFill>
              <a:latin typeface="Calibri"/>
            </a:endParaRPr>
          </a:p>
          <a:p>
            <a:pPr lvl="0" algn="r">
              <a:spcBef>
                <a:spcPct val="20000"/>
              </a:spcBef>
              <a:buClr>
                <a:schemeClr val="tx1"/>
              </a:buClr>
              <a:buSzPct val="95000"/>
              <a:defRPr/>
            </a:pPr>
            <a:r>
              <a:rPr lang="en-US" sz="2400" b="1" dirty="0">
                <a:solidFill>
                  <a:schemeClr val="accent1">
                    <a:lumMod val="50000"/>
                  </a:schemeClr>
                </a:solidFill>
                <a:latin typeface="Calibri"/>
              </a:rPr>
              <a:t>Current Followers: 3,109</a:t>
            </a:r>
          </a:p>
          <a:p>
            <a:pPr lvl="0" algn="r">
              <a:spcBef>
                <a:spcPct val="20000"/>
              </a:spcBef>
              <a:buClr>
                <a:schemeClr val="tx1"/>
              </a:buClr>
              <a:buSzPct val="95000"/>
              <a:defRPr/>
            </a:pPr>
            <a:endParaRPr lang="en-US" sz="2400" b="1" dirty="0">
              <a:solidFill>
                <a:schemeClr val="accent1">
                  <a:lumMod val="50000"/>
                </a:schemeClr>
              </a:solidFill>
              <a:latin typeface="Calibri"/>
            </a:endParaRPr>
          </a:p>
          <a:p>
            <a:pPr lvl="0" algn="r">
              <a:spcBef>
                <a:spcPct val="20000"/>
              </a:spcBef>
              <a:buClr>
                <a:schemeClr val="tx1"/>
              </a:buClr>
              <a:buSzPct val="95000"/>
              <a:defRPr/>
            </a:pPr>
            <a:r>
              <a:rPr lang="en-US" sz="2400" b="1" dirty="0">
                <a:solidFill>
                  <a:schemeClr val="accent1">
                    <a:lumMod val="50000"/>
                  </a:schemeClr>
                </a:solidFill>
                <a:latin typeface="Calibri"/>
              </a:rPr>
              <a:t>Most Popular Tweet (right) earned 2,209 Impressions</a:t>
            </a:r>
            <a:endParaRPr lang="en-US" sz="2400" b="1" dirty="0">
              <a:solidFill>
                <a:srgbClr val="A93588"/>
              </a:solidFill>
              <a:latin typeface="Calibri"/>
            </a:endParaRPr>
          </a:p>
        </p:txBody>
      </p:sp>
      <p:pic>
        <p:nvPicPr>
          <p:cNvPr id="12" name="Picture 11">
            <a:extLst>
              <a:ext uri="{FF2B5EF4-FFF2-40B4-BE49-F238E27FC236}">
                <a16:creationId xmlns:a16="http://schemas.microsoft.com/office/drawing/2014/main" id="{1E870787-EB06-4AFE-96BB-5E083ECB2A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304800"/>
            <a:ext cx="1114817" cy="1114817"/>
          </a:xfrm>
          <a:prstGeom prst="rect">
            <a:avLst/>
          </a:prstGeom>
          <a:ln>
            <a:noFill/>
          </a:ln>
          <a:effectLst>
            <a:outerShdw blurRad="190500" algn="tl" rotWithShape="0">
              <a:srgbClr val="000000">
                <a:alpha val="70000"/>
              </a:srgbClr>
            </a:outerShdw>
          </a:effectLst>
        </p:spPr>
      </p:pic>
      <p:pic>
        <p:nvPicPr>
          <p:cNvPr id="17" name="Picture 16">
            <a:extLst>
              <a:ext uri="{FF2B5EF4-FFF2-40B4-BE49-F238E27FC236}">
                <a16:creationId xmlns:a16="http://schemas.microsoft.com/office/drawing/2014/main" id="{E988B9D7-0257-47B0-9F6C-0399B34455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34227"/>
            <a:ext cx="4099009" cy="658954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61501545"/>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3D91B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133600" y="452925"/>
            <a:ext cx="3505200" cy="800100"/>
          </a:xfrm>
        </p:spPr>
        <p:txBody>
          <a:bodyPr>
            <a:normAutofit fontScale="90000"/>
          </a:bodyPr>
          <a:lstStyle/>
          <a:p>
            <a:pPr algn="r"/>
            <a:r>
              <a:rPr lang="en-US" sz="4400" dirty="0"/>
              <a:t>                       Pinterest</a:t>
            </a:r>
          </a:p>
        </p:txBody>
      </p:sp>
      <p:sp>
        <p:nvSpPr>
          <p:cNvPr id="5" name="Subtitle 4"/>
          <p:cNvSpPr>
            <a:spLocks noGrp="1"/>
          </p:cNvSpPr>
          <p:nvPr>
            <p:ph type="subTitle" idx="1"/>
          </p:nvPr>
        </p:nvSpPr>
        <p:spPr>
          <a:xfrm>
            <a:off x="304800" y="3228537"/>
            <a:ext cx="9144000" cy="657664"/>
          </a:xfrm>
        </p:spPr>
        <p:txBody>
          <a:bodyPr>
            <a:normAutofit fontScale="25000" lnSpcReduction="20000"/>
          </a:bodyPr>
          <a:lstStyle/>
          <a:p>
            <a:pPr algn="l"/>
            <a:r>
              <a:rPr lang="en-US" sz="16000" dirty="0">
                <a:latin typeface="Calibri" panose="020F0502020204030204" pitchFamily="34" charset="0"/>
              </a:rPr>
              <a:t>		</a:t>
            </a:r>
            <a:endParaRPr lang="en-US" sz="3200" dirty="0">
              <a:latin typeface="Calibri" panose="020F0502020204030204" pitchFamily="34" charset="0"/>
            </a:endParaRPr>
          </a:p>
        </p:txBody>
      </p:sp>
      <p:sp>
        <p:nvSpPr>
          <p:cNvPr id="6" name="TextBox 5">
            <a:extLst>
              <a:ext uri="{FF2B5EF4-FFF2-40B4-BE49-F238E27FC236}">
                <a16:creationId xmlns:a16="http://schemas.microsoft.com/office/drawing/2014/main" id="{1447BEC9-DAE5-41C6-B59E-A04A025DFA94}"/>
              </a:ext>
            </a:extLst>
          </p:cNvPr>
          <p:cNvSpPr txBox="1"/>
          <p:nvPr/>
        </p:nvSpPr>
        <p:spPr>
          <a:xfrm>
            <a:off x="96362" y="1524000"/>
            <a:ext cx="3637438" cy="5189113"/>
          </a:xfrm>
          <a:prstGeom prst="rect">
            <a:avLst/>
          </a:prstGeom>
          <a:noFill/>
        </p:spPr>
        <p:txBody>
          <a:bodyPr wrap="square" rtlCol="0">
            <a:spAutoFit/>
          </a:bodyPr>
          <a:lstStyle/>
          <a:p>
            <a:pPr lvl="0" algn="r">
              <a:spcBef>
                <a:spcPct val="20000"/>
              </a:spcBef>
              <a:buClr>
                <a:schemeClr val="tx1"/>
              </a:buClr>
              <a:buSzPct val="95000"/>
              <a:defRPr/>
            </a:pPr>
            <a:r>
              <a:rPr lang="en-US" sz="2400" b="1" dirty="0">
                <a:solidFill>
                  <a:schemeClr val="accent1">
                    <a:lumMod val="50000"/>
                  </a:schemeClr>
                </a:solidFill>
                <a:latin typeface="Calibri"/>
              </a:rPr>
              <a:t>Followers: </a:t>
            </a:r>
            <a:r>
              <a:rPr lang="en-US" sz="2400" b="1" dirty="0">
                <a:solidFill>
                  <a:srgbClr val="FF0000"/>
                </a:solidFill>
                <a:latin typeface="Calibri"/>
              </a:rPr>
              <a:t>335</a:t>
            </a:r>
          </a:p>
          <a:p>
            <a:pPr lvl="0" algn="r">
              <a:spcBef>
                <a:spcPct val="20000"/>
              </a:spcBef>
              <a:buClr>
                <a:schemeClr val="tx1"/>
              </a:buClr>
              <a:buSzPct val="95000"/>
              <a:defRPr/>
            </a:pPr>
            <a:r>
              <a:rPr lang="en-US" sz="2400" b="1" dirty="0">
                <a:solidFill>
                  <a:schemeClr val="accent1">
                    <a:lumMod val="50000"/>
                  </a:schemeClr>
                </a:solidFill>
                <a:latin typeface="Calibri"/>
              </a:rPr>
              <a:t>Impressions in 2021: </a:t>
            </a:r>
            <a:r>
              <a:rPr lang="en-US" sz="2400" b="1" dirty="0">
                <a:solidFill>
                  <a:srgbClr val="FF0000"/>
                </a:solidFill>
                <a:latin typeface="Calibri"/>
              </a:rPr>
              <a:t>250,280</a:t>
            </a:r>
          </a:p>
          <a:p>
            <a:pPr lvl="0" algn="r">
              <a:spcBef>
                <a:spcPct val="20000"/>
              </a:spcBef>
              <a:buClr>
                <a:schemeClr val="tx1"/>
              </a:buClr>
              <a:buSzPct val="95000"/>
              <a:defRPr/>
            </a:pPr>
            <a:r>
              <a:rPr lang="en-US" sz="2400" b="1" dirty="0">
                <a:solidFill>
                  <a:schemeClr val="accent1">
                    <a:lumMod val="50000"/>
                  </a:schemeClr>
                </a:solidFill>
                <a:latin typeface="Calibri"/>
              </a:rPr>
              <a:t>Engagements (including clicks and saves): </a:t>
            </a:r>
            <a:r>
              <a:rPr lang="en-US" sz="2400" b="1" dirty="0">
                <a:solidFill>
                  <a:srgbClr val="FF0000"/>
                </a:solidFill>
                <a:latin typeface="Calibri"/>
              </a:rPr>
              <a:t>8,630</a:t>
            </a:r>
          </a:p>
          <a:p>
            <a:pPr lvl="0" algn="r">
              <a:spcBef>
                <a:spcPct val="20000"/>
              </a:spcBef>
              <a:buClr>
                <a:schemeClr val="tx1"/>
              </a:buClr>
              <a:buSzPct val="95000"/>
              <a:defRPr/>
            </a:pPr>
            <a:r>
              <a:rPr lang="en-US" sz="2400" b="1" dirty="0">
                <a:solidFill>
                  <a:schemeClr val="accent1">
                    <a:lumMod val="50000"/>
                  </a:schemeClr>
                </a:solidFill>
                <a:latin typeface="Calibri"/>
              </a:rPr>
              <a:t>Engaged Audiences (number of Pinners who engaged with our pins): </a:t>
            </a:r>
            <a:r>
              <a:rPr lang="en-US" sz="2400" b="1" dirty="0">
                <a:solidFill>
                  <a:srgbClr val="FF0000"/>
                </a:solidFill>
                <a:latin typeface="Calibri"/>
              </a:rPr>
              <a:t>5,750</a:t>
            </a:r>
          </a:p>
          <a:p>
            <a:pPr lvl="0" algn="r">
              <a:spcBef>
                <a:spcPct val="20000"/>
              </a:spcBef>
              <a:buClr>
                <a:schemeClr val="tx1"/>
              </a:buClr>
              <a:buSzPct val="95000"/>
              <a:defRPr/>
            </a:pPr>
            <a:r>
              <a:rPr lang="en-US" sz="2400" b="1" dirty="0">
                <a:solidFill>
                  <a:schemeClr val="accent1">
                    <a:lumMod val="50000"/>
                  </a:schemeClr>
                </a:solidFill>
              </a:rPr>
              <a:t>Total Audiences (total number of Pinners who have seen or engaged with our pins): </a:t>
            </a:r>
            <a:r>
              <a:rPr lang="en-US" sz="2400" b="1" dirty="0">
                <a:solidFill>
                  <a:srgbClr val="FF0000"/>
                </a:solidFill>
              </a:rPr>
              <a:t>176,150</a:t>
            </a:r>
            <a:endParaRPr lang="en-US" sz="2400" b="1" dirty="0">
              <a:solidFill>
                <a:srgbClr val="FF0000"/>
              </a:solidFill>
              <a:latin typeface="Calibri"/>
            </a:endParaRPr>
          </a:p>
        </p:txBody>
      </p:sp>
      <p:pic>
        <p:nvPicPr>
          <p:cNvPr id="8" name="Picture 7">
            <a:extLst>
              <a:ext uri="{FF2B5EF4-FFF2-40B4-BE49-F238E27FC236}">
                <a16:creationId xmlns:a16="http://schemas.microsoft.com/office/drawing/2014/main" id="{EB771DC6-FEE2-4631-941E-73BB69FB28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216439"/>
            <a:ext cx="1295400" cy="1295400"/>
          </a:xfrm>
          <a:prstGeom prst="rect">
            <a:avLst/>
          </a:prstGeom>
          <a:ln>
            <a:noFill/>
          </a:ln>
          <a:effectLst>
            <a:softEdge rad="112500"/>
          </a:effectLst>
        </p:spPr>
      </p:pic>
      <p:pic>
        <p:nvPicPr>
          <p:cNvPr id="3" name="Picture 2">
            <a:extLst>
              <a:ext uri="{FF2B5EF4-FFF2-40B4-BE49-F238E27FC236}">
                <a16:creationId xmlns:a16="http://schemas.microsoft.com/office/drawing/2014/main" id="{B3EC4BD4-B0A1-4DC7-8A89-52DDC5F3B8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1511839"/>
            <a:ext cx="5161438" cy="5181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47199313"/>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3D91B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4590" y="452925"/>
            <a:ext cx="4418400" cy="800100"/>
          </a:xfrm>
        </p:spPr>
        <p:txBody>
          <a:bodyPr>
            <a:normAutofit fontScale="90000"/>
          </a:bodyPr>
          <a:lstStyle/>
          <a:p>
            <a:pPr algn="r"/>
            <a:r>
              <a:rPr lang="en-US" sz="4400" dirty="0"/>
              <a:t>                       </a:t>
            </a:r>
            <a:r>
              <a:rPr lang="en-US" sz="4400" dirty="0" err="1"/>
              <a:t>TikTok</a:t>
            </a:r>
            <a:endParaRPr lang="en-US" sz="4400" dirty="0"/>
          </a:p>
        </p:txBody>
      </p:sp>
      <p:sp>
        <p:nvSpPr>
          <p:cNvPr id="5" name="Subtitle 4"/>
          <p:cNvSpPr>
            <a:spLocks noGrp="1"/>
          </p:cNvSpPr>
          <p:nvPr>
            <p:ph type="subTitle" idx="1"/>
          </p:nvPr>
        </p:nvSpPr>
        <p:spPr>
          <a:xfrm>
            <a:off x="304800" y="3228537"/>
            <a:ext cx="9144000" cy="657664"/>
          </a:xfrm>
        </p:spPr>
        <p:txBody>
          <a:bodyPr>
            <a:normAutofit fontScale="25000" lnSpcReduction="20000"/>
          </a:bodyPr>
          <a:lstStyle/>
          <a:p>
            <a:pPr algn="l"/>
            <a:r>
              <a:rPr lang="en-US" sz="16000" dirty="0">
                <a:latin typeface="Calibri" panose="020F0502020204030204" pitchFamily="34" charset="0"/>
              </a:rPr>
              <a:t>		</a:t>
            </a:r>
            <a:endParaRPr lang="en-US" sz="3200" dirty="0">
              <a:latin typeface="Calibri" panose="020F0502020204030204" pitchFamily="34" charset="0"/>
            </a:endParaRPr>
          </a:p>
        </p:txBody>
      </p:sp>
      <p:sp>
        <p:nvSpPr>
          <p:cNvPr id="16" name="TextBox 15">
            <a:extLst>
              <a:ext uri="{FF2B5EF4-FFF2-40B4-BE49-F238E27FC236}">
                <a16:creationId xmlns:a16="http://schemas.microsoft.com/office/drawing/2014/main" id="{DA507B44-023C-429E-A6DF-1DB4DF50E24B}"/>
              </a:ext>
            </a:extLst>
          </p:cNvPr>
          <p:cNvSpPr txBox="1"/>
          <p:nvPr/>
        </p:nvSpPr>
        <p:spPr>
          <a:xfrm>
            <a:off x="0" y="1600200"/>
            <a:ext cx="4724400" cy="1323439"/>
          </a:xfrm>
          <a:prstGeom prst="rect">
            <a:avLst/>
          </a:prstGeom>
          <a:noFill/>
        </p:spPr>
        <p:txBody>
          <a:bodyPr wrap="square" rtlCol="0">
            <a:spAutoFit/>
          </a:bodyPr>
          <a:lstStyle/>
          <a:p>
            <a:pPr lvl="0" algn="r">
              <a:spcBef>
                <a:spcPct val="20000"/>
              </a:spcBef>
              <a:buClr>
                <a:schemeClr val="tx1"/>
              </a:buClr>
              <a:buSzPct val="95000"/>
              <a:defRPr/>
            </a:pPr>
            <a:r>
              <a:rPr lang="en-US" sz="2000" b="1" dirty="0">
                <a:solidFill>
                  <a:schemeClr val="accent1">
                    <a:lumMod val="50000"/>
                  </a:schemeClr>
                </a:solidFill>
                <a:latin typeface="Calibri"/>
              </a:rPr>
              <a:t>Although we’re just beginning to use this platform, videos have reached audiences in Australia, Canada, Netherlands and the United Kingdom</a:t>
            </a:r>
          </a:p>
        </p:txBody>
      </p:sp>
      <p:pic>
        <p:nvPicPr>
          <p:cNvPr id="10" name="Picture 9">
            <a:extLst>
              <a:ext uri="{FF2B5EF4-FFF2-40B4-BE49-F238E27FC236}">
                <a16:creationId xmlns:a16="http://schemas.microsoft.com/office/drawing/2014/main" id="{6752F26F-D722-4C9A-876C-F1DA8C9A66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189" y="243375"/>
            <a:ext cx="1219200" cy="1219200"/>
          </a:xfrm>
          <a:prstGeom prst="rect">
            <a:avLst/>
          </a:prstGeom>
          <a:ln>
            <a:noFill/>
          </a:ln>
          <a:effectLst>
            <a:outerShdw blurRad="190500" algn="tl" rotWithShape="0">
              <a:srgbClr val="000000">
                <a:alpha val="70000"/>
              </a:srgbClr>
            </a:outerShdw>
          </a:effectLst>
        </p:spPr>
      </p:pic>
      <p:sp>
        <p:nvSpPr>
          <p:cNvPr id="11" name="TextBox 10">
            <a:extLst>
              <a:ext uri="{FF2B5EF4-FFF2-40B4-BE49-F238E27FC236}">
                <a16:creationId xmlns:a16="http://schemas.microsoft.com/office/drawing/2014/main" id="{0D1E7F33-4098-445F-9E00-4A928B74C56D}"/>
              </a:ext>
            </a:extLst>
          </p:cNvPr>
          <p:cNvSpPr txBox="1"/>
          <p:nvPr/>
        </p:nvSpPr>
        <p:spPr>
          <a:xfrm>
            <a:off x="152400" y="3137118"/>
            <a:ext cx="4572000" cy="1815882"/>
          </a:xfrm>
          <a:prstGeom prst="rect">
            <a:avLst/>
          </a:prstGeom>
          <a:noFill/>
        </p:spPr>
        <p:txBody>
          <a:bodyPr wrap="square" rtlCol="0">
            <a:spAutoFit/>
          </a:bodyPr>
          <a:lstStyle/>
          <a:p>
            <a:pPr lvl="0">
              <a:spcBef>
                <a:spcPct val="20000"/>
              </a:spcBef>
              <a:buClr>
                <a:schemeClr val="tx1"/>
              </a:buClr>
              <a:buSzPct val="95000"/>
              <a:defRPr/>
            </a:pPr>
            <a:r>
              <a:rPr lang="en-US" sz="2000" b="1" dirty="0">
                <a:solidFill>
                  <a:schemeClr val="accent1">
                    <a:lumMod val="50000"/>
                  </a:schemeClr>
                </a:solidFill>
              </a:rPr>
              <a:t>Top </a:t>
            </a:r>
            <a:r>
              <a:rPr lang="en-US" sz="2000" b="1" dirty="0" err="1">
                <a:solidFill>
                  <a:schemeClr val="accent1">
                    <a:lumMod val="50000"/>
                  </a:schemeClr>
                </a:solidFill>
              </a:rPr>
              <a:t>TikToks</a:t>
            </a:r>
            <a:r>
              <a:rPr lang="en-US" sz="2000" b="1" dirty="0">
                <a:solidFill>
                  <a:schemeClr val="accent1">
                    <a:lumMod val="50000"/>
                  </a:schemeClr>
                </a:solidFill>
              </a:rPr>
              <a:t>:</a:t>
            </a:r>
          </a:p>
          <a:p>
            <a:pPr lvl="0">
              <a:spcBef>
                <a:spcPct val="20000"/>
              </a:spcBef>
              <a:buClr>
                <a:schemeClr val="tx1"/>
              </a:buClr>
              <a:buSzPct val="95000"/>
              <a:defRPr/>
            </a:pPr>
            <a:r>
              <a:rPr lang="en-US" sz="2000" b="1" dirty="0">
                <a:solidFill>
                  <a:schemeClr val="accent2">
                    <a:lumMod val="75000"/>
                  </a:schemeClr>
                </a:solidFill>
              </a:rPr>
              <a:t>This is Your Sign to Ski in the Lake George Area </a:t>
            </a:r>
          </a:p>
          <a:p>
            <a:pPr marL="342900" lvl="0" indent="-342900">
              <a:spcBef>
                <a:spcPct val="20000"/>
              </a:spcBef>
              <a:buClr>
                <a:schemeClr val="tx1"/>
              </a:buClr>
              <a:buSzPct val="95000"/>
              <a:buFont typeface="Arial" panose="020B0604020202020204" pitchFamily="34" charset="0"/>
              <a:buChar char="•"/>
              <a:defRPr/>
            </a:pPr>
            <a:r>
              <a:rPr lang="en-US" sz="2000" b="1" dirty="0">
                <a:solidFill>
                  <a:schemeClr val="accent1">
                    <a:lumMod val="50000"/>
                  </a:schemeClr>
                </a:solidFill>
              </a:rPr>
              <a:t>Most Views: 1,992</a:t>
            </a:r>
          </a:p>
          <a:p>
            <a:pPr marL="342900" lvl="0" indent="-342900">
              <a:spcBef>
                <a:spcPct val="20000"/>
              </a:spcBef>
              <a:buClr>
                <a:schemeClr val="tx1"/>
              </a:buClr>
              <a:buSzPct val="95000"/>
              <a:buFont typeface="Arial" panose="020B0604020202020204" pitchFamily="34" charset="0"/>
              <a:buChar char="•"/>
              <a:defRPr/>
            </a:pPr>
            <a:r>
              <a:rPr lang="en-US" sz="2000" b="1" dirty="0">
                <a:solidFill>
                  <a:schemeClr val="accent1">
                    <a:lumMod val="50000"/>
                  </a:schemeClr>
                </a:solidFill>
              </a:rPr>
              <a:t>Largest Reached Audience: 2,460</a:t>
            </a:r>
            <a:endParaRPr lang="en-US" sz="2000" b="1" dirty="0">
              <a:solidFill>
                <a:schemeClr val="accent1">
                  <a:lumMod val="50000"/>
                </a:schemeClr>
              </a:solidFill>
              <a:latin typeface="Calibri"/>
            </a:endParaRPr>
          </a:p>
        </p:txBody>
      </p:sp>
      <p:sp>
        <p:nvSpPr>
          <p:cNvPr id="12" name="TextBox 11">
            <a:extLst>
              <a:ext uri="{FF2B5EF4-FFF2-40B4-BE49-F238E27FC236}">
                <a16:creationId xmlns:a16="http://schemas.microsoft.com/office/drawing/2014/main" id="{F89311D9-F985-4655-9D8B-C19E12F49C53}"/>
              </a:ext>
            </a:extLst>
          </p:cNvPr>
          <p:cNvSpPr txBox="1"/>
          <p:nvPr/>
        </p:nvSpPr>
        <p:spPr>
          <a:xfrm>
            <a:off x="152400" y="5106650"/>
            <a:ext cx="4724400" cy="1446550"/>
          </a:xfrm>
          <a:prstGeom prst="rect">
            <a:avLst/>
          </a:prstGeom>
          <a:noFill/>
        </p:spPr>
        <p:txBody>
          <a:bodyPr wrap="square" rtlCol="0">
            <a:spAutoFit/>
          </a:bodyPr>
          <a:lstStyle/>
          <a:p>
            <a:pPr lvl="0">
              <a:spcBef>
                <a:spcPct val="20000"/>
              </a:spcBef>
              <a:buClr>
                <a:schemeClr val="tx1"/>
              </a:buClr>
              <a:buSzPct val="95000"/>
              <a:defRPr/>
            </a:pPr>
            <a:r>
              <a:rPr lang="en-US" sz="2000" b="1" dirty="0">
                <a:solidFill>
                  <a:schemeClr val="accent2">
                    <a:lumMod val="75000"/>
                  </a:schemeClr>
                </a:solidFill>
              </a:rPr>
              <a:t>What We’re Looking Forward to This Winter</a:t>
            </a:r>
          </a:p>
          <a:p>
            <a:pPr marL="342900" lvl="0" indent="-342900">
              <a:spcBef>
                <a:spcPct val="20000"/>
              </a:spcBef>
              <a:buClr>
                <a:schemeClr val="tx1"/>
              </a:buClr>
              <a:buSzPct val="95000"/>
              <a:buFont typeface="Arial" panose="020B0604020202020204" pitchFamily="34" charset="0"/>
              <a:buChar char="•"/>
              <a:defRPr/>
            </a:pPr>
            <a:r>
              <a:rPr lang="en-US" sz="2000" b="1" dirty="0">
                <a:solidFill>
                  <a:schemeClr val="accent1">
                    <a:lumMod val="50000"/>
                  </a:schemeClr>
                </a:solidFill>
              </a:rPr>
              <a:t>Most Likes: 64</a:t>
            </a:r>
          </a:p>
          <a:p>
            <a:pPr marL="342900" lvl="0" indent="-342900">
              <a:spcBef>
                <a:spcPct val="20000"/>
              </a:spcBef>
              <a:buClr>
                <a:schemeClr val="tx1"/>
              </a:buClr>
              <a:buSzPct val="95000"/>
              <a:buFont typeface="Arial" panose="020B0604020202020204" pitchFamily="34" charset="0"/>
              <a:buChar char="•"/>
              <a:defRPr/>
            </a:pPr>
            <a:r>
              <a:rPr lang="en-US" sz="2000" b="1" dirty="0">
                <a:solidFill>
                  <a:schemeClr val="accent1">
                    <a:lumMod val="50000"/>
                  </a:schemeClr>
                </a:solidFill>
              </a:rPr>
              <a:t>Most Shares: 10</a:t>
            </a:r>
            <a:endParaRPr lang="en-US" sz="2000" b="1" dirty="0">
              <a:solidFill>
                <a:schemeClr val="accent1">
                  <a:lumMod val="50000"/>
                </a:schemeClr>
              </a:solidFill>
              <a:latin typeface="Calibri"/>
            </a:endParaRPr>
          </a:p>
        </p:txBody>
      </p:sp>
      <p:pic>
        <p:nvPicPr>
          <p:cNvPr id="6" name="Picture 5">
            <a:extLst>
              <a:ext uri="{FF2B5EF4-FFF2-40B4-BE49-F238E27FC236}">
                <a16:creationId xmlns:a16="http://schemas.microsoft.com/office/drawing/2014/main" id="{8967B0BD-B7F8-4808-A2B6-086431B82B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6524" y="152400"/>
            <a:ext cx="3782676" cy="6553200"/>
          </a:xfrm>
          <a:prstGeom prst="rect">
            <a:avLst/>
          </a:prstGeom>
        </p:spPr>
      </p:pic>
    </p:spTree>
    <p:extLst>
      <p:ext uri="{BB962C8B-B14F-4D97-AF65-F5344CB8AC3E}">
        <p14:creationId xmlns:p14="http://schemas.microsoft.com/office/powerpoint/2010/main" val="1821647526"/>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3D91B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4591" y="228600"/>
            <a:ext cx="9144000" cy="800100"/>
          </a:xfrm>
        </p:spPr>
        <p:txBody>
          <a:bodyPr>
            <a:normAutofit/>
          </a:bodyPr>
          <a:lstStyle/>
          <a:p>
            <a:r>
              <a:rPr lang="en-US" sz="4400" dirty="0"/>
              <a:t>Social Media Activity</a:t>
            </a:r>
          </a:p>
        </p:txBody>
      </p:sp>
      <p:pic>
        <p:nvPicPr>
          <p:cNvPr id="3" name="Picture 2">
            <a:extLst>
              <a:ext uri="{FF2B5EF4-FFF2-40B4-BE49-F238E27FC236}">
                <a16:creationId xmlns:a16="http://schemas.microsoft.com/office/drawing/2014/main" id="{9D88CFCE-3E8B-4723-8C67-BDA38DF85F60}"/>
              </a:ext>
            </a:extLst>
          </p:cNvPr>
          <p:cNvPicPr>
            <a:picLocks noChangeAspect="1"/>
          </p:cNvPicPr>
          <p:nvPr/>
        </p:nvPicPr>
        <p:blipFill>
          <a:blip r:embed="rId3"/>
          <a:stretch>
            <a:fillRect/>
          </a:stretch>
        </p:blipFill>
        <p:spPr>
          <a:xfrm>
            <a:off x="685800" y="1051669"/>
            <a:ext cx="7772400" cy="56086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31576197"/>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3D91B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6200" y="723900"/>
            <a:ext cx="9144000" cy="1828800"/>
          </a:xfrm>
        </p:spPr>
        <p:txBody>
          <a:bodyPr>
            <a:normAutofit/>
          </a:bodyPr>
          <a:lstStyle/>
          <a:p>
            <a:r>
              <a:rPr lang="en-US" sz="4400" b="1" dirty="0"/>
              <a:t>Smith Trend </a:t>
            </a:r>
            <a:br>
              <a:rPr lang="en-US" sz="4400" b="1" dirty="0"/>
            </a:br>
            <a:r>
              <a:rPr lang="en-US" sz="4400" b="1" dirty="0"/>
              <a:t>Hotel Analytics</a:t>
            </a:r>
          </a:p>
        </p:txBody>
      </p:sp>
      <p:sp>
        <p:nvSpPr>
          <p:cNvPr id="5" name="Subtitle 4"/>
          <p:cNvSpPr>
            <a:spLocks noGrp="1"/>
          </p:cNvSpPr>
          <p:nvPr>
            <p:ph type="subTitle" idx="1"/>
          </p:nvPr>
        </p:nvSpPr>
        <p:spPr>
          <a:xfrm>
            <a:off x="0" y="3228537"/>
            <a:ext cx="9144000" cy="657664"/>
          </a:xfrm>
        </p:spPr>
        <p:txBody>
          <a:bodyPr>
            <a:normAutofit fontScale="25000" lnSpcReduction="20000"/>
          </a:bodyPr>
          <a:lstStyle/>
          <a:p>
            <a:r>
              <a:rPr lang="en-US" sz="14400" dirty="0"/>
              <a:t>2019 Demand = 1,034,734</a:t>
            </a:r>
          </a:p>
          <a:p>
            <a:r>
              <a:rPr lang="en-US" sz="14400" dirty="0"/>
              <a:t>2020 Demand =    760,359</a:t>
            </a:r>
          </a:p>
          <a:p>
            <a:r>
              <a:rPr lang="en-US" sz="14400" dirty="0"/>
              <a:t>2021 Demand = 1,037,416</a:t>
            </a:r>
          </a:p>
          <a:p>
            <a:endParaRPr lang="en-US" sz="14400" dirty="0"/>
          </a:p>
          <a:p>
            <a:r>
              <a:rPr lang="en-US" sz="14400" dirty="0"/>
              <a:t>Demand = Number of Rooms Sold</a:t>
            </a:r>
          </a:p>
          <a:p>
            <a:endParaRPr lang="en-US" sz="3200" dirty="0">
              <a:latin typeface="Calibri" panose="020F0502020204030204" pitchFamily="34" charset="0"/>
            </a:endParaRPr>
          </a:p>
        </p:txBody>
      </p:sp>
      <p:pic>
        <p:nvPicPr>
          <p:cNvPr id="6" name="Picture 2">
            <a:extLst>
              <a:ext uri="{FF2B5EF4-FFF2-40B4-BE49-F238E27FC236}">
                <a16:creationId xmlns:a16="http://schemas.microsoft.com/office/drawing/2014/main" id="{1DBEEBD8-C21F-4D62-910C-719A5830D7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10166"/>
            <a:ext cx="1200150" cy="1143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1763533"/>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3D91B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723900"/>
            <a:ext cx="9144000" cy="1828800"/>
          </a:xfrm>
        </p:spPr>
        <p:txBody>
          <a:bodyPr>
            <a:normAutofit/>
          </a:bodyPr>
          <a:lstStyle/>
          <a:p>
            <a:r>
              <a:rPr lang="en-US" sz="4400" b="1" dirty="0"/>
              <a:t>Smith Trend </a:t>
            </a:r>
            <a:br>
              <a:rPr lang="en-US" sz="4400" b="1" dirty="0"/>
            </a:br>
            <a:r>
              <a:rPr lang="en-US" sz="4400" b="1" dirty="0"/>
              <a:t>Hotel Analytics</a:t>
            </a:r>
          </a:p>
        </p:txBody>
      </p:sp>
      <p:sp>
        <p:nvSpPr>
          <p:cNvPr id="5" name="Subtitle 4"/>
          <p:cNvSpPr>
            <a:spLocks noGrp="1"/>
          </p:cNvSpPr>
          <p:nvPr>
            <p:ph type="subTitle" idx="1"/>
          </p:nvPr>
        </p:nvSpPr>
        <p:spPr>
          <a:xfrm>
            <a:off x="0" y="3228537"/>
            <a:ext cx="9144000" cy="657664"/>
          </a:xfrm>
        </p:spPr>
        <p:txBody>
          <a:bodyPr>
            <a:noAutofit/>
          </a:bodyPr>
          <a:lstStyle/>
          <a:p>
            <a:r>
              <a:rPr lang="en-US" sz="3600" dirty="0">
                <a:latin typeface="Calibri" panose="020F0502020204030204" pitchFamily="34" charset="0"/>
              </a:rPr>
              <a:t>2019 ADR = 152.79</a:t>
            </a:r>
          </a:p>
          <a:p>
            <a:r>
              <a:rPr lang="en-US" sz="3600" dirty="0">
                <a:latin typeface="Calibri" panose="020F0502020204030204" pitchFamily="34" charset="0"/>
              </a:rPr>
              <a:t>2020 ADR = 154.59</a:t>
            </a:r>
          </a:p>
          <a:p>
            <a:r>
              <a:rPr lang="en-US" sz="3600" dirty="0">
                <a:latin typeface="Calibri" panose="020F0502020204030204" pitchFamily="34" charset="0"/>
              </a:rPr>
              <a:t>2021 ADR = 173.58</a:t>
            </a:r>
          </a:p>
          <a:p>
            <a:endParaRPr lang="en-US" sz="3600" dirty="0">
              <a:latin typeface="Calibri" panose="020F0502020204030204" pitchFamily="34" charset="0"/>
            </a:endParaRPr>
          </a:p>
          <a:p>
            <a:r>
              <a:rPr lang="en-US" sz="3600" dirty="0">
                <a:latin typeface="Calibri" panose="020F0502020204030204" pitchFamily="34" charset="0"/>
              </a:rPr>
              <a:t>ADR= Average Daily Rate</a:t>
            </a:r>
          </a:p>
          <a:p>
            <a:endParaRPr lang="en-US" sz="3600" dirty="0">
              <a:latin typeface="Calibri" panose="020F0502020204030204" pitchFamily="34" charset="0"/>
            </a:endParaRPr>
          </a:p>
        </p:txBody>
      </p:sp>
      <p:pic>
        <p:nvPicPr>
          <p:cNvPr id="6" name="Picture 2">
            <a:extLst>
              <a:ext uri="{FF2B5EF4-FFF2-40B4-BE49-F238E27FC236}">
                <a16:creationId xmlns:a16="http://schemas.microsoft.com/office/drawing/2014/main" id="{1DBEEBD8-C21F-4D62-910C-719A5830D7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050" y="1210166"/>
            <a:ext cx="1200150" cy="1143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7961027"/>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3D91B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6200" y="723900"/>
            <a:ext cx="9144000" cy="1828800"/>
          </a:xfrm>
        </p:spPr>
        <p:txBody>
          <a:bodyPr>
            <a:normAutofit/>
          </a:bodyPr>
          <a:lstStyle/>
          <a:p>
            <a:r>
              <a:rPr lang="en-US" sz="4400" b="1" dirty="0"/>
              <a:t>Smith Trend </a:t>
            </a:r>
            <a:br>
              <a:rPr lang="en-US" sz="4400" b="1" dirty="0"/>
            </a:br>
            <a:r>
              <a:rPr lang="en-US" sz="4400" b="1" dirty="0"/>
              <a:t>Hotel Analytics</a:t>
            </a:r>
          </a:p>
        </p:txBody>
      </p:sp>
      <p:sp>
        <p:nvSpPr>
          <p:cNvPr id="5" name="Subtitle 4"/>
          <p:cNvSpPr>
            <a:spLocks noGrp="1"/>
          </p:cNvSpPr>
          <p:nvPr>
            <p:ph type="subTitle" idx="1"/>
          </p:nvPr>
        </p:nvSpPr>
        <p:spPr>
          <a:xfrm>
            <a:off x="0" y="3200400"/>
            <a:ext cx="9144000" cy="657664"/>
          </a:xfrm>
        </p:spPr>
        <p:txBody>
          <a:bodyPr>
            <a:noAutofit/>
          </a:bodyPr>
          <a:lstStyle/>
          <a:p>
            <a:r>
              <a:rPr lang="en-US" sz="3600" dirty="0">
                <a:latin typeface="Calibri" panose="020F0502020204030204" pitchFamily="34" charset="0"/>
              </a:rPr>
              <a:t>2019 Revenue = $158,094,877</a:t>
            </a:r>
          </a:p>
          <a:p>
            <a:r>
              <a:rPr lang="en-US" sz="3600" dirty="0">
                <a:latin typeface="Calibri" panose="020F0502020204030204" pitchFamily="34" charset="0"/>
              </a:rPr>
              <a:t>2020 Revenue = $117,543,051</a:t>
            </a:r>
          </a:p>
          <a:p>
            <a:r>
              <a:rPr lang="en-US" sz="3600" dirty="0">
                <a:latin typeface="Calibri" panose="020F0502020204030204" pitchFamily="34" charset="0"/>
              </a:rPr>
              <a:t>2021 Revenue = $180,070,444</a:t>
            </a:r>
          </a:p>
          <a:p>
            <a:endParaRPr lang="en-US" sz="3600" dirty="0">
              <a:latin typeface="Calibri" panose="020F0502020204030204" pitchFamily="34" charset="0"/>
            </a:endParaRPr>
          </a:p>
          <a:p>
            <a:endParaRPr lang="en-US" sz="3600" dirty="0">
              <a:latin typeface="Calibri" panose="020F0502020204030204" pitchFamily="34" charset="0"/>
            </a:endParaRPr>
          </a:p>
        </p:txBody>
      </p:sp>
      <p:pic>
        <p:nvPicPr>
          <p:cNvPr id="6" name="Picture 2">
            <a:extLst>
              <a:ext uri="{FF2B5EF4-FFF2-40B4-BE49-F238E27FC236}">
                <a16:creationId xmlns:a16="http://schemas.microsoft.com/office/drawing/2014/main" id="{1DBEEBD8-C21F-4D62-910C-719A5830D7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10166"/>
            <a:ext cx="1200150" cy="1143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4148780"/>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3D91B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 y="2057400"/>
            <a:ext cx="9144001" cy="657664"/>
          </a:xfrm>
        </p:spPr>
        <p:txBody>
          <a:bodyPr>
            <a:normAutofit fontScale="90000"/>
          </a:bodyPr>
          <a:lstStyle/>
          <a:p>
            <a:r>
              <a:rPr lang="en-US" sz="4400" b="1" dirty="0"/>
              <a:t>Short-Term Rental Analytics</a:t>
            </a:r>
          </a:p>
        </p:txBody>
      </p:sp>
      <p:sp>
        <p:nvSpPr>
          <p:cNvPr id="5" name="Subtitle 4"/>
          <p:cNvSpPr>
            <a:spLocks noGrp="1"/>
          </p:cNvSpPr>
          <p:nvPr>
            <p:ph type="subTitle" idx="1"/>
          </p:nvPr>
        </p:nvSpPr>
        <p:spPr>
          <a:xfrm>
            <a:off x="0" y="3124200"/>
            <a:ext cx="9144000" cy="657664"/>
          </a:xfrm>
        </p:spPr>
        <p:txBody>
          <a:bodyPr>
            <a:noAutofit/>
          </a:bodyPr>
          <a:lstStyle/>
          <a:p>
            <a:r>
              <a:rPr lang="en-US" sz="3600" dirty="0">
                <a:latin typeface="Calibri" panose="020F0502020204030204" pitchFamily="34" charset="0"/>
              </a:rPr>
              <a:t>2019 Demand =   88,500 </a:t>
            </a:r>
          </a:p>
          <a:p>
            <a:r>
              <a:rPr lang="en-US" sz="3600" dirty="0">
                <a:latin typeface="Calibri" panose="020F0502020204030204" pitchFamily="34" charset="0"/>
              </a:rPr>
              <a:t>2020 Demand = 122,300</a:t>
            </a:r>
          </a:p>
          <a:p>
            <a:r>
              <a:rPr lang="en-US" sz="3600" dirty="0">
                <a:latin typeface="Calibri" panose="020F0502020204030204" pitchFamily="34" charset="0"/>
              </a:rPr>
              <a:t>2021 Demand = 163,600</a:t>
            </a:r>
          </a:p>
          <a:p>
            <a:endParaRPr lang="en-US" sz="3600" dirty="0">
              <a:latin typeface="Calibri" panose="020F0502020204030204" pitchFamily="34" charset="0"/>
            </a:endParaRPr>
          </a:p>
          <a:p>
            <a:r>
              <a:rPr lang="en-US" sz="3600" dirty="0">
                <a:latin typeface="Calibri" panose="020F0502020204030204" pitchFamily="34" charset="0"/>
              </a:rPr>
              <a:t>Demand = Reservation Days</a:t>
            </a:r>
          </a:p>
          <a:p>
            <a:endParaRPr lang="en-US" sz="3600" dirty="0">
              <a:latin typeface="Calibri" panose="020F0502020204030204" pitchFamily="34" charset="0"/>
            </a:endParaRPr>
          </a:p>
          <a:p>
            <a:endParaRPr lang="en-US" sz="3600" dirty="0">
              <a:latin typeface="Calibri" panose="020F0502020204030204" pitchFamily="34" charset="0"/>
            </a:endParaRPr>
          </a:p>
        </p:txBody>
      </p:sp>
      <p:pic>
        <p:nvPicPr>
          <p:cNvPr id="6" name="Picture 5">
            <a:extLst>
              <a:ext uri="{FF2B5EF4-FFF2-40B4-BE49-F238E27FC236}">
                <a16:creationId xmlns:a16="http://schemas.microsoft.com/office/drawing/2014/main" id="{0F3EDB61-F090-4A21-A053-07D3526501F9}"/>
              </a:ext>
            </a:extLst>
          </p:cNvPr>
          <p:cNvPicPr>
            <a:picLocks noChangeAspect="1"/>
          </p:cNvPicPr>
          <p:nvPr/>
        </p:nvPicPr>
        <p:blipFill>
          <a:blip r:embed="rId3"/>
          <a:stretch>
            <a:fillRect/>
          </a:stretch>
        </p:blipFill>
        <p:spPr>
          <a:xfrm>
            <a:off x="2742955" y="285763"/>
            <a:ext cx="3505689" cy="13622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8775239"/>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3D91B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52400" y="1600200"/>
            <a:ext cx="9144000" cy="876300"/>
          </a:xfrm>
        </p:spPr>
        <p:txBody>
          <a:bodyPr>
            <a:normAutofit fontScale="90000"/>
          </a:bodyPr>
          <a:lstStyle/>
          <a:p>
            <a:br>
              <a:rPr lang="en-US" sz="4400" dirty="0"/>
            </a:br>
            <a:br>
              <a:rPr lang="en-US" sz="4400" dirty="0"/>
            </a:br>
            <a:r>
              <a:rPr lang="en-US" sz="4400" b="1" dirty="0"/>
              <a:t>Short-Term Rental Analytics</a:t>
            </a:r>
          </a:p>
        </p:txBody>
      </p:sp>
      <p:sp>
        <p:nvSpPr>
          <p:cNvPr id="5" name="Subtitle 4"/>
          <p:cNvSpPr>
            <a:spLocks noGrp="1"/>
          </p:cNvSpPr>
          <p:nvPr>
            <p:ph type="subTitle" idx="1"/>
          </p:nvPr>
        </p:nvSpPr>
        <p:spPr>
          <a:xfrm>
            <a:off x="0" y="2362200"/>
            <a:ext cx="9144000" cy="657664"/>
          </a:xfrm>
        </p:spPr>
        <p:txBody>
          <a:bodyPr>
            <a:noAutofit/>
          </a:bodyPr>
          <a:lstStyle/>
          <a:p>
            <a:r>
              <a:rPr lang="en-US" sz="3600" dirty="0">
                <a:latin typeface="Calibri" panose="020F0502020204030204" pitchFamily="34" charset="0"/>
              </a:rPr>
              <a:t>		</a:t>
            </a:r>
          </a:p>
          <a:p>
            <a:r>
              <a:rPr lang="en-US" sz="3600" dirty="0">
                <a:latin typeface="Calibri" panose="020F0502020204030204" pitchFamily="34" charset="0"/>
              </a:rPr>
              <a:t>2019 ADR = $326</a:t>
            </a:r>
          </a:p>
          <a:p>
            <a:r>
              <a:rPr lang="en-US" sz="3600" dirty="0">
                <a:latin typeface="Calibri" panose="020F0502020204030204" pitchFamily="34" charset="0"/>
              </a:rPr>
              <a:t>2020 ADR = $341</a:t>
            </a:r>
          </a:p>
          <a:p>
            <a:r>
              <a:rPr lang="en-US" sz="3600" dirty="0">
                <a:latin typeface="Calibri" panose="020F0502020204030204" pitchFamily="34" charset="0"/>
              </a:rPr>
              <a:t>2021 ADR = $395</a:t>
            </a:r>
          </a:p>
          <a:p>
            <a:endParaRPr lang="en-US" sz="3600" dirty="0">
              <a:latin typeface="Calibri" panose="020F0502020204030204" pitchFamily="34" charset="0"/>
            </a:endParaRPr>
          </a:p>
          <a:p>
            <a:r>
              <a:rPr lang="en-US" sz="3600" dirty="0">
                <a:latin typeface="Calibri" panose="020F0502020204030204" pitchFamily="34" charset="0"/>
              </a:rPr>
              <a:t>ADR = Average Daily Rate</a:t>
            </a:r>
          </a:p>
          <a:p>
            <a:endParaRPr lang="en-US" sz="3600" dirty="0">
              <a:latin typeface="Calibri" panose="020F0502020204030204" pitchFamily="34" charset="0"/>
            </a:endParaRPr>
          </a:p>
        </p:txBody>
      </p:sp>
      <p:pic>
        <p:nvPicPr>
          <p:cNvPr id="6" name="Picture 5">
            <a:extLst>
              <a:ext uri="{FF2B5EF4-FFF2-40B4-BE49-F238E27FC236}">
                <a16:creationId xmlns:a16="http://schemas.microsoft.com/office/drawing/2014/main" id="{359253E3-3379-4D51-8238-393CE18CCF8E}"/>
              </a:ext>
            </a:extLst>
          </p:cNvPr>
          <p:cNvPicPr>
            <a:picLocks noChangeAspect="1"/>
          </p:cNvPicPr>
          <p:nvPr/>
        </p:nvPicPr>
        <p:blipFill>
          <a:blip r:embed="rId3"/>
          <a:stretch>
            <a:fillRect/>
          </a:stretch>
        </p:blipFill>
        <p:spPr>
          <a:xfrm>
            <a:off x="2742955" y="285763"/>
            <a:ext cx="3505689" cy="13622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76325944"/>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3D91B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6200" y="723900"/>
            <a:ext cx="9144000" cy="1828800"/>
          </a:xfrm>
        </p:spPr>
        <p:txBody>
          <a:bodyPr>
            <a:normAutofit/>
          </a:bodyPr>
          <a:lstStyle/>
          <a:p>
            <a:r>
              <a:rPr lang="en-US" sz="4000" b="1" dirty="0"/>
              <a:t>Short-Term Rental Analytics</a:t>
            </a:r>
          </a:p>
        </p:txBody>
      </p:sp>
      <p:sp>
        <p:nvSpPr>
          <p:cNvPr id="5" name="Subtitle 4"/>
          <p:cNvSpPr>
            <a:spLocks noGrp="1"/>
          </p:cNvSpPr>
          <p:nvPr>
            <p:ph type="subTitle" idx="1"/>
          </p:nvPr>
        </p:nvSpPr>
        <p:spPr>
          <a:xfrm>
            <a:off x="0" y="3228537"/>
            <a:ext cx="9144000" cy="657664"/>
          </a:xfrm>
        </p:spPr>
        <p:txBody>
          <a:bodyPr>
            <a:noAutofit/>
          </a:bodyPr>
          <a:lstStyle/>
          <a:p>
            <a:r>
              <a:rPr lang="en-US" sz="3600" dirty="0">
                <a:latin typeface="Calibri" panose="020F0502020204030204" pitchFamily="34" charset="0"/>
              </a:rPr>
              <a:t>2019 Revenue = $28.6 million</a:t>
            </a:r>
          </a:p>
          <a:p>
            <a:r>
              <a:rPr lang="en-US" sz="3600" dirty="0">
                <a:latin typeface="Calibri" panose="020F0502020204030204" pitchFamily="34" charset="0"/>
              </a:rPr>
              <a:t>2020 Revenue = $40.8 million</a:t>
            </a:r>
          </a:p>
          <a:p>
            <a:r>
              <a:rPr lang="en-US" sz="3600" dirty="0">
                <a:latin typeface="Calibri" panose="020F0502020204030204" pitchFamily="34" charset="0"/>
              </a:rPr>
              <a:t>2021 Revenue = $63.2 million</a:t>
            </a:r>
          </a:p>
          <a:p>
            <a:endParaRPr lang="en-US" sz="3600" dirty="0">
              <a:latin typeface="Calibri" panose="020F0502020204030204" pitchFamily="34" charset="0"/>
            </a:endParaRPr>
          </a:p>
          <a:p>
            <a:r>
              <a:rPr lang="en-US" sz="3600" dirty="0">
                <a:latin typeface="Calibri" panose="020F0502020204030204" pitchFamily="34" charset="0"/>
              </a:rPr>
              <a:t>Revenue = Booking price + cleaning fees</a:t>
            </a:r>
          </a:p>
          <a:p>
            <a:endParaRPr lang="en-US" sz="3600" dirty="0">
              <a:latin typeface="Calibri" panose="020F0502020204030204" pitchFamily="34" charset="0"/>
            </a:endParaRPr>
          </a:p>
          <a:p>
            <a:endParaRPr lang="en-US" sz="3600" dirty="0">
              <a:latin typeface="Calibri" panose="020F0502020204030204" pitchFamily="34" charset="0"/>
            </a:endParaRPr>
          </a:p>
        </p:txBody>
      </p:sp>
      <p:pic>
        <p:nvPicPr>
          <p:cNvPr id="3" name="Picture 2">
            <a:extLst>
              <a:ext uri="{FF2B5EF4-FFF2-40B4-BE49-F238E27FC236}">
                <a16:creationId xmlns:a16="http://schemas.microsoft.com/office/drawing/2014/main" id="{F630F62F-F6DE-40C6-914C-43BF6F39015B}"/>
              </a:ext>
            </a:extLst>
          </p:cNvPr>
          <p:cNvPicPr>
            <a:picLocks noChangeAspect="1"/>
          </p:cNvPicPr>
          <p:nvPr/>
        </p:nvPicPr>
        <p:blipFill>
          <a:blip r:embed="rId3"/>
          <a:stretch>
            <a:fillRect/>
          </a:stretch>
        </p:blipFill>
        <p:spPr>
          <a:xfrm>
            <a:off x="2742955" y="285763"/>
            <a:ext cx="3505689" cy="13622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74940048"/>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3D91B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609600"/>
            <a:ext cx="9144000" cy="914400"/>
          </a:xfrm>
        </p:spPr>
        <p:txBody>
          <a:bodyPr>
            <a:normAutofit/>
          </a:bodyPr>
          <a:lstStyle/>
          <a:p>
            <a:r>
              <a:rPr lang="en-US" sz="4000" b="1" dirty="0"/>
              <a:t>Occupancy Tax Collections</a:t>
            </a:r>
          </a:p>
        </p:txBody>
      </p:sp>
      <p:sp>
        <p:nvSpPr>
          <p:cNvPr id="5" name="Subtitle 4"/>
          <p:cNvSpPr>
            <a:spLocks noGrp="1"/>
          </p:cNvSpPr>
          <p:nvPr>
            <p:ph type="subTitle" idx="1"/>
          </p:nvPr>
        </p:nvSpPr>
        <p:spPr>
          <a:xfrm>
            <a:off x="0" y="1905000"/>
            <a:ext cx="9144000" cy="1333501"/>
          </a:xfrm>
        </p:spPr>
        <p:txBody>
          <a:bodyPr>
            <a:normAutofit fontScale="25000" lnSpcReduction="20000"/>
          </a:bodyPr>
          <a:lstStyle/>
          <a:p>
            <a:pPr>
              <a:lnSpc>
                <a:spcPct val="150000"/>
              </a:lnSpc>
            </a:pPr>
            <a:r>
              <a:rPr lang="en-US" sz="9600" b="1" dirty="0"/>
              <a:t>2017		$4,331,907.90</a:t>
            </a:r>
          </a:p>
          <a:p>
            <a:pPr>
              <a:lnSpc>
                <a:spcPct val="150000"/>
              </a:lnSpc>
            </a:pPr>
            <a:r>
              <a:rPr lang="en-US" sz="9600" b="1" dirty="0"/>
              <a:t>2018		$4,510,948.31 </a:t>
            </a:r>
          </a:p>
          <a:p>
            <a:pPr>
              <a:lnSpc>
                <a:spcPct val="150000"/>
              </a:lnSpc>
            </a:pPr>
            <a:r>
              <a:rPr lang="en-US" sz="9600" b="1" dirty="0"/>
              <a:t>2019		$4,864,331.73</a:t>
            </a:r>
          </a:p>
          <a:p>
            <a:pPr marL="1371600" indent="-1371600">
              <a:lnSpc>
                <a:spcPct val="150000"/>
              </a:lnSpc>
              <a:buAutoNum type="arabicPlain" startAt="2020"/>
            </a:pPr>
            <a:r>
              <a:rPr lang="en-US" sz="9600" b="1" dirty="0"/>
              <a:t>$4,119,370.34</a:t>
            </a:r>
          </a:p>
          <a:p>
            <a:pPr marL="1371600" indent="-1371600">
              <a:lnSpc>
                <a:spcPct val="150000"/>
              </a:lnSpc>
              <a:buAutoNum type="arabicPlain" startAt="2020"/>
            </a:pPr>
            <a:r>
              <a:rPr lang="en-US" sz="9600" b="1" dirty="0"/>
              <a:t>$6,447,612.97</a:t>
            </a:r>
          </a:p>
          <a:p>
            <a:pPr algn="l"/>
            <a:endParaRPr lang="en-US" sz="9600" b="1" dirty="0"/>
          </a:p>
          <a:p>
            <a:pPr algn="l"/>
            <a:endParaRPr lang="en-US" sz="9600" b="1" dirty="0"/>
          </a:p>
          <a:p>
            <a:r>
              <a:rPr lang="en-US" sz="9600" b="1" dirty="0"/>
              <a:t>2021 Collections Continue Through March 31, 2022</a:t>
            </a:r>
          </a:p>
          <a:p>
            <a:pPr algn="l"/>
            <a:endParaRPr lang="en-US" sz="16000" dirty="0">
              <a:latin typeface="Calibri" panose="020F0502020204030204" pitchFamily="34" charset="0"/>
            </a:endParaRPr>
          </a:p>
          <a:p>
            <a:pPr algn="ctr"/>
            <a:endParaRPr lang="en-US" sz="3200" dirty="0">
              <a:latin typeface="Calibri" panose="020F0502020204030204" pitchFamily="34" charset="0"/>
            </a:endParaRPr>
          </a:p>
        </p:txBody>
      </p:sp>
      <p:sp>
        <p:nvSpPr>
          <p:cNvPr id="2" name="Arrow: Right 1">
            <a:extLst>
              <a:ext uri="{FF2B5EF4-FFF2-40B4-BE49-F238E27FC236}">
                <a16:creationId xmlns:a16="http://schemas.microsoft.com/office/drawing/2014/main" id="{915D7891-56BA-4A2A-ABC3-DB7C2F7ABB5F}"/>
              </a:ext>
            </a:extLst>
          </p:cNvPr>
          <p:cNvSpPr/>
          <p:nvPr/>
        </p:nvSpPr>
        <p:spPr>
          <a:xfrm>
            <a:off x="1752600" y="4267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5655743"/>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5639</TotalTime>
  <Words>1464</Words>
  <Application>Microsoft Office PowerPoint</Application>
  <PresentationFormat>On-screen Show (4:3)</PresentationFormat>
  <Paragraphs>231</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Office Theme</vt:lpstr>
      <vt:lpstr>Tourism Committee Meeting January 25, 2022</vt:lpstr>
      <vt:lpstr>2021 Key  Performance Indicators </vt:lpstr>
      <vt:lpstr>Smith Trend  Hotel Analytics</vt:lpstr>
      <vt:lpstr>Smith Trend  Hotel Analytics</vt:lpstr>
      <vt:lpstr>Smith Trend  Hotel Analytics</vt:lpstr>
      <vt:lpstr>Short-Term Rental Analytics</vt:lpstr>
      <vt:lpstr>  Short-Term Rental Analytics</vt:lpstr>
      <vt:lpstr>Short-Term Rental Analytics</vt:lpstr>
      <vt:lpstr>Occupancy Tax Collections</vt:lpstr>
      <vt:lpstr>Website Analytics VisitLakeGeorge.com</vt:lpstr>
      <vt:lpstr>Website Analytics Visitor Origin</vt:lpstr>
      <vt:lpstr>Website Analytics</vt:lpstr>
      <vt:lpstr> Website Analytics Top Pages Visited </vt:lpstr>
      <vt:lpstr>Mobile Tracking Data</vt:lpstr>
      <vt:lpstr>Mobile Tracking Data</vt:lpstr>
      <vt:lpstr>2021 Email Marketing</vt:lpstr>
      <vt:lpstr>2021 Newsletter Marketing</vt:lpstr>
      <vt:lpstr>                      Facebook</vt:lpstr>
      <vt:lpstr>                      Facebook</vt:lpstr>
      <vt:lpstr>Instagram</vt:lpstr>
      <vt:lpstr>Instagram</vt:lpstr>
      <vt:lpstr>                       Twitter</vt:lpstr>
      <vt:lpstr>                       Pinterest</vt:lpstr>
      <vt:lpstr>                       TikTok</vt:lpstr>
      <vt:lpstr>Social Media Activity</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Occupancy Tax Committee</dc:title>
  <dc:creator>Tackett, Paul</dc:creator>
  <cp:lastModifiedBy>Paul Tackett</cp:lastModifiedBy>
  <cp:revision>287</cp:revision>
  <cp:lastPrinted>2022-01-25T16:58:20Z</cp:lastPrinted>
  <dcterms:created xsi:type="dcterms:W3CDTF">2019-01-16T20:22:48Z</dcterms:created>
  <dcterms:modified xsi:type="dcterms:W3CDTF">2022-01-25T17:09:49Z</dcterms:modified>
</cp:coreProperties>
</file>