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74" r:id="rId5"/>
    <p:sldId id="270" r:id="rId6"/>
    <p:sldId id="272" r:id="rId7"/>
    <p:sldId id="275" r:id="rId8"/>
    <p:sldId id="273" r:id="rId9"/>
    <p:sldId id="264" r:id="rId10"/>
    <p:sldId id="286" r:id="rId11"/>
    <p:sldId id="284" r:id="rId12"/>
    <p:sldId id="282" r:id="rId13"/>
    <p:sldId id="287" r:id="rId14"/>
    <p:sldId id="26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F43"/>
    <a:srgbClr val="006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6"/>
    <p:restoredTop sz="94650"/>
  </p:normalViewPr>
  <p:slideViewPr>
    <p:cSldViewPr snapToGrid="0" snapToObjects="1">
      <p:cViewPr>
        <p:scale>
          <a:sx n="75" d="100"/>
          <a:sy n="75" d="100"/>
        </p:scale>
        <p:origin x="120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VB\CVB-WCT%20Meetings\2022\Q4%20Graphs_WCT_Feb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LGRCVB Website Traffic (Pageviews)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'YTD All'!$A$17</c:f>
              <c:strCache>
                <c:ptCount val="1"/>
                <c:pt idx="0">
                  <c:v>Website Traffic (Pageveiws)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7-418C-B81D-B1490643A7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'YTD All'!$A$18:$A$19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'YTD All'!$B$18:$B$19</c:f>
              <c:numCache>
                <c:formatCode>#,##0</c:formatCode>
                <c:ptCount val="2"/>
                <c:pt idx="0">
                  <c:v>7414</c:v>
                </c:pt>
                <c:pt idx="1">
                  <c:v>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7-418C-B81D-B1490643A7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3401424"/>
        <c:axId val="599027408"/>
      </c:barChart>
      <c:catAx>
        <c:axId val="523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027408"/>
        <c:crosses val="autoZero"/>
        <c:auto val="1"/>
        <c:lblAlgn val="ctr"/>
        <c:lblOffset val="100"/>
        <c:noMultiLvlLbl val="0"/>
      </c:catAx>
      <c:valAx>
        <c:axId val="599027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340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LGRCVB Events (Q4 only) 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341819543242225E-2"/>
          <c:y val="0.28500531421214936"/>
          <c:w val="0.79782852864095843"/>
          <c:h val="0.604736759378461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4F2F-878B-8479262135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 All'!$C$30:$C$31</c:f>
              <c:strCache>
                <c:ptCount val="2"/>
                <c:pt idx="0">
                  <c:v>Lake George Triathlon</c:v>
                </c:pt>
                <c:pt idx="1">
                  <c:v>Ice Castles</c:v>
                </c:pt>
              </c:strCache>
            </c:strRef>
          </c:cat>
          <c:val>
            <c:numRef>
              <c:f>'Q4 All'!$D$30:$D$31</c:f>
              <c:numCache>
                <c:formatCode>_("$"* #,##0.00_);_("$"* \(#,##0.00\);_("$"* "-"??_);_(@_)</c:formatCode>
                <c:ptCount val="2"/>
                <c:pt idx="0">
                  <c:v>123780</c:v>
                </c:pt>
                <c:pt idx="1">
                  <c:v>573040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D6-4F2F-878B-8479262135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3239872"/>
        <c:axId val="1027806432"/>
      </c:barChart>
      <c:catAx>
        <c:axId val="9732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806432"/>
        <c:crosses val="autoZero"/>
        <c:auto val="1"/>
        <c:lblAlgn val="ctr"/>
        <c:lblOffset val="100"/>
        <c:noMultiLvlLbl val="0"/>
      </c:catAx>
      <c:valAx>
        <c:axId val="1027806432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9732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'Q4 All'!$A$10</c:f>
              <c:strCache>
                <c:ptCount val="1"/>
                <c:pt idx="0">
                  <c:v>LGRCVB "In the News" AVE (Q4 only AVE)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4-4CF1-B590-2C5426C940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'Q4 All'!$A$11:$A$12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'Q4 All'!$B$11:$B$12</c:f>
              <c:numCache>
                <c:formatCode>_("$"* #,##0.00_);_("$"* \(#,##0.00\);_("$"* "-"??_);_(@_)</c:formatCode>
                <c:ptCount val="2"/>
                <c:pt idx="0">
                  <c:v>54360</c:v>
                </c:pt>
                <c:pt idx="1">
                  <c:v>83940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4-4CF1-B590-2C5426C940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7256960"/>
        <c:axId val="524226032"/>
      </c:barChart>
      <c:catAx>
        <c:axId val="55725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226032"/>
        <c:crosses val="autoZero"/>
        <c:auto val="1"/>
        <c:lblAlgn val="ctr"/>
        <c:lblOffset val="100"/>
        <c:noMultiLvlLbl val="0"/>
      </c:catAx>
      <c:valAx>
        <c:axId val="524226032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55725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AB6A7-C179-4667-B030-99AA080C037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214BDF-DB08-4F86-8F53-276E059DDB0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300" dirty="0"/>
            <a:t>Convention Services</a:t>
          </a:r>
          <a:br>
            <a:rPr lang="en-US" sz="2000" dirty="0"/>
          </a:br>
          <a:r>
            <a:rPr lang="en-US" sz="2000" dirty="0"/>
            <a:t>- Ice Castles</a:t>
          </a:r>
          <a:br>
            <a:rPr lang="en-US" sz="2000" dirty="0"/>
          </a:br>
          <a:r>
            <a:rPr lang="en-US" sz="2000" dirty="0"/>
            <a:t>- NYS Public High School Athletic Association-Volleyball</a:t>
          </a:r>
          <a:br>
            <a:rPr lang="en-US" sz="2000" dirty="0"/>
          </a:br>
          <a:r>
            <a:rPr lang="en-US" sz="2000" dirty="0"/>
            <a:t>- Winterfest</a:t>
          </a:r>
        </a:p>
      </dgm:t>
    </dgm:pt>
    <dgm:pt modelId="{5BEBA905-40F3-45AC-812B-2EDEED7F1520}" type="parTrans" cxnId="{9C8902B7-566D-409F-ABD2-E52A15EFACF0}">
      <dgm:prSet/>
      <dgm:spPr/>
      <dgm:t>
        <a:bodyPr/>
        <a:lstStyle/>
        <a:p>
          <a:endParaRPr lang="en-US"/>
        </a:p>
      </dgm:t>
    </dgm:pt>
    <dgm:pt modelId="{BC83A1D4-2A7A-49C4-9720-3C635E08EDBE}" type="sibTrans" cxnId="{9C8902B7-566D-409F-ABD2-E52A15EFACF0}">
      <dgm:prSet/>
      <dgm:spPr/>
      <dgm:t>
        <a:bodyPr/>
        <a:lstStyle/>
        <a:p>
          <a:endParaRPr lang="en-US"/>
        </a:p>
      </dgm:t>
    </dgm:pt>
    <dgm:pt modelId="{212CD080-7939-46FD-9B80-C1A572DABE8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DEI Initiative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- Travel Unity Presentation</a:t>
          </a:r>
          <a:endParaRPr lang="en-US" b="0" dirty="0"/>
        </a:p>
      </dgm:t>
    </dgm:pt>
    <dgm:pt modelId="{555C2CDA-9C4C-4711-843E-6E4F29E28A78}" type="parTrans" cxnId="{CA577C15-8CCB-4A93-8B7C-A0B5D5F307D1}">
      <dgm:prSet/>
      <dgm:spPr/>
      <dgm:t>
        <a:bodyPr/>
        <a:lstStyle/>
        <a:p>
          <a:endParaRPr lang="en-US"/>
        </a:p>
      </dgm:t>
    </dgm:pt>
    <dgm:pt modelId="{52679A5E-FF3F-473F-9357-BD2722950508}" type="sibTrans" cxnId="{CA577C15-8CCB-4A93-8B7C-A0B5D5F307D1}">
      <dgm:prSet/>
      <dgm:spPr/>
      <dgm:t>
        <a:bodyPr/>
        <a:lstStyle/>
        <a:p>
          <a:endParaRPr lang="en-US"/>
        </a:p>
      </dgm:t>
    </dgm:pt>
    <dgm:pt modelId="{0C49E7CD-1AC7-49F4-82DE-3FEEEE9501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A2D Tourism Training</a:t>
          </a:r>
        </a:p>
        <a:p>
          <a:pPr>
            <a:lnSpc>
              <a:spcPct val="100000"/>
            </a:lnSpc>
            <a:defRPr b="1"/>
          </a:pPr>
          <a:r>
            <a:rPr lang="en-US" b="1" dirty="0"/>
            <a:t>- 155 Trained To Date</a:t>
          </a:r>
        </a:p>
      </dgm:t>
    </dgm:pt>
    <dgm:pt modelId="{C6157C62-E429-4ABF-BA32-8E0E755F4326}" type="parTrans" cxnId="{7B51ECA6-89D8-4F0E-924F-BB4E251C3293}">
      <dgm:prSet/>
      <dgm:spPr/>
      <dgm:t>
        <a:bodyPr/>
        <a:lstStyle/>
        <a:p>
          <a:endParaRPr lang="en-US"/>
        </a:p>
      </dgm:t>
    </dgm:pt>
    <dgm:pt modelId="{650AB8CC-1268-47CB-8778-A97A8C68AF94}" type="sibTrans" cxnId="{7B51ECA6-89D8-4F0E-924F-BB4E251C3293}">
      <dgm:prSet/>
      <dgm:spPr/>
      <dgm:t>
        <a:bodyPr/>
        <a:lstStyle/>
        <a:p>
          <a:endParaRPr lang="en-US"/>
        </a:p>
      </dgm:t>
    </dgm:pt>
    <dgm:pt modelId="{9AC80CFF-A195-40FD-86AB-C1AC1F224F21}" type="pres">
      <dgm:prSet presAssocID="{21BAB6A7-C179-4667-B030-99AA080C0377}" presName="root" presStyleCnt="0">
        <dgm:presLayoutVars>
          <dgm:dir/>
          <dgm:resizeHandles val="exact"/>
        </dgm:presLayoutVars>
      </dgm:prSet>
      <dgm:spPr/>
    </dgm:pt>
    <dgm:pt modelId="{0A752534-F716-45DB-8161-2FAFC7A98881}" type="pres">
      <dgm:prSet presAssocID="{DE214BDF-DB08-4F86-8F53-276E059DDB06}" presName="compNode" presStyleCnt="0"/>
      <dgm:spPr/>
    </dgm:pt>
    <dgm:pt modelId="{D514CF39-1F9D-41C3-AF74-0D99A1F6713F}" type="pres">
      <dgm:prSet presAssocID="{DE214BDF-DB08-4F86-8F53-276E059DDB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26DC2FF-E62B-4FA5-87A8-25270A49A364}" type="pres">
      <dgm:prSet presAssocID="{DE214BDF-DB08-4F86-8F53-276E059DDB06}" presName="iconSpace" presStyleCnt="0"/>
      <dgm:spPr/>
    </dgm:pt>
    <dgm:pt modelId="{0B692C10-EEFD-4B6B-B498-04428C7FB8CC}" type="pres">
      <dgm:prSet presAssocID="{DE214BDF-DB08-4F86-8F53-276E059DDB06}" presName="parTx" presStyleLbl="revTx" presStyleIdx="0" presStyleCnt="6" custScaleX="154834" custScaleY="111754" custLinFactNeighborX="9681" custLinFactNeighborY="-767">
        <dgm:presLayoutVars>
          <dgm:chMax val="0"/>
          <dgm:chPref val="0"/>
        </dgm:presLayoutVars>
      </dgm:prSet>
      <dgm:spPr/>
    </dgm:pt>
    <dgm:pt modelId="{F45538C6-D32C-4013-B1A3-BDAB7ACB5B8A}" type="pres">
      <dgm:prSet presAssocID="{DE214BDF-DB08-4F86-8F53-276E059DDB06}" presName="txSpace" presStyleCnt="0"/>
      <dgm:spPr/>
    </dgm:pt>
    <dgm:pt modelId="{12D0BA26-D4C5-4F56-A611-32FFFC10C1A6}" type="pres">
      <dgm:prSet presAssocID="{DE214BDF-DB08-4F86-8F53-276E059DDB06}" presName="desTx" presStyleLbl="revTx" presStyleIdx="1" presStyleCnt="6">
        <dgm:presLayoutVars/>
      </dgm:prSet>
      <dgm:spPr/>
    </dgm:pt>
    <dgm:pt modelId="{96D65758-DF1B-49F6-9BB0-4F3C83CDF064}" type="pres">
      <dgm:prSet presAssocID="{BC83A1D4-2A7A-49C4-9720-3C635E08EDBE}" presName="sibTrans" presStyleCnt="0"/>
      <dgm:spPr/>
    </dgm:pt>
    <dgm:pt modelId="{52F2E004-A537-4E3A-8C02-1017BBFE7BA8}" type="pres">
      <dgm:prSet presAssocID="{212CD080-7939-46FD-9B80-C1A572DABE8D}" presName="compNode" presStyleCnt="0"/>
      <dgm:spPr/>
    </dgm:pt>
    <dgm:pt modelId="{BFAF21D7-AC8D-4836-8C74-90214D408E3B}" type="pres">
      <dgm:prSet presAssocID="{212CD080-7939-46FD-9B80-C1A572DABE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4C8737C-8A6E-4641-AABE-37A86EFD6B8C}" type="pres">
      <dgm:prSet presAssocID="{212CD080-7939-46FD-9B80-C1A572DABE8D}" presName="iconSpace" presStyleCnt="0"/>
      <dgm:spPr/>
    </dgm:pt>
    <dgm:pt modelId="{CA71DCF7-81F8-4059-8EE7-EF3F6FDE7E00}" type="pres">
      <dgm:prSet presAssocID="{212CD080-7939-46FD-9B80-C1A572DABE8D}" presName="parTx" presStyleLbl="revTx" presStyleIdx="2" presStyleCnt="6">
        <dgm:presLayoutVars>
          <dgm:chMax val="0"/>
          <dgm:chPref val="0"/>
        </dgm:presLayoutVars>
      </dgm:prSet>
      <dgm:spPr/>
    </dgm:pt>
    <dgm:pt modelId="{61FB639D-A1FB-4E11-9C21-850CB9579486}" type="pres">
      <dgm:prSet presAssocID="{212CD080-7939-46FD-9B80-C1A572DABE8D}" presName="txSpace" presStyleCnt="0"/>
      <dgm:spPr/>
    </dgm:pt>
    <dgm:pt modelId="{A374469B-62D0-4B6A-A413-EAF5F91781C0}" type="pres">
      <dgm:prSet presAssocID="{212CD080-7939-46FD-9B80-C1A572DABE8D}" presName="desTx" presStyleLbl="revTx" presStyleIdx="3" presStyleCnt="6">
        <dgm:presLayoutVars/>
      </dgm:prSet>
      <dgm:spPr/>
    </dgm:pt>
    <dgm:pt modelId="{C2C44826-47E8-4F36-80CB-EBEB6BCA5EAA}" type="pres">
      <dgm:prSet presAssocID="{52679A5E-FF3F-473F-9357-BD2722950508}" presName="sibTrans" presStyleCnt="0"/>
      <dgm:spPr/>
    </dgm:pt>
    <dgm:pt modelId="{5D8976B6-B3AE-43C9-83D9-D4420DF4F11A}" type="pres">
      <dgm:prSet presAssocID="{0C49E7CD-1AC7-49F4-82DE-3FEEEE9501C5}" presName="compNode" presStyleCnt="0"/>
      <dgm:spPr/>
    </dgm:pt>
    <dgm:pt modelId="{03CC8798-AF3F-4AA6-8FB9-22C62744B0B8}" type="pres">
      <dgm:prSet presAssocID="{0C49E7CD-1AC7-49F4-82DE-3FEEEE9501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F778D37-1AA9-43B0-BD53-86167FBE0B2C}" type="pres">
      <dgm:prSet presAssocID="{0C49E7CD-1AC7-49F4-82DE-3FEEEE9501C5}" presName="iconSpace" presStyleCnt="0"/>
      <dgm:spPr/>
    </dgm:pt>
    <dgm:pt modelId="{962B1B31-BAF6-487B-9E45-70BB316AF479}" type="pres">
      <dgm:prSet presAssocID="{0C49E7CD-1AC7-49F4-82DE-3FEEEE9501C5}" presName="parTx" presStyleLbl="revTx" presStyleIdx="4" presStyleCnt="6">
        <dgm:presLayoutVars>
          <dgm:chMax val="0"/>
          <dgm:chPref val="0"/>
        </dgm:presLayoutVars>
      </dgm:prSet>
      <dgm:spPr/>
    </dgm:pt>
    <dgm:pt modelId="{0B5201AF-EA5A-4D07-9B99-36C6DA4733D1}" type="pres">
      <dgm:prSet presAssocID="{0C49E7CD-1AC7-49F4-82DE-3FEEEE9501C5}" presName="txSpace" presStyleCnt="0"/>
      <dgm:spPr/>
    </dgm:pt>
    <dgm:pt modelId="{87C5905E-ABE4-47A3-AF19-E26DFED6B440}" type="pres">
      <dgm:prSet presAssocID="{0C49E7CD-1AC7-49F4-82DE-3FEEEE9501C5}" presName="desTx" presStyleLbl="revTx" presStyleIdx="5" presStyleCnt="6">
        <dgm:presLayoutVars/>
      </dgm:prSet>
      <dgm:spPr/>
    </dgm:pt>
  </dgm:ptLst>
  <dgm:cxnLst>
    <dgm:cxn modelId="{6ACD7F0E-DF0D-4966-9496-D06BEEDAD2FA}" type="presOf" srcId="{21BAB6A7-C179-4667-B030-99AA080C0377}" destId="{9AC80CFF-A195-40FD-86AB-C1AC1F224F21}" srcOrd="0" destOrd="0" presId="urn:microsoft.com/office/officeart/2018/2/layout/IconLabelDescriptionList"/>
    <dgm:cxn modelId="{CA577C15-8CCB-4A93-8B7C-A0B5D5F307D1}" srcId="{21BAB6A7-C179-4667-B030-99AA080C0377}" destId="{212CD080-7939-46FD-9B80-C1A572DABE8D}" srcOrd="1" destOrd="0" parTransId="{555C2CDA-9C4C-4711-843E-6E4F29E28A78}" sibTransId="{52679A5E-FF3F-473F-9357-BD2722950508}"/>
    <dgm:cxn modelId="{B3716670-44D0-4CA2-94C6-3775820486A9}" type="presOf" srcId="{212CD080-7939-46FD-9B80-C1A572DABE8D}" destId="{CA71DCF7-81F8-4059-8EE7-EF3F6FDE7E00}" srcOrd="0" destOrd="0" presId="urn:microsoft.com/office/officeart/2018/2/layout/IconLabelDescriptionList"/>
    <dgm:cxn modelId="{61494272-5113-453D-A707-4B74116008AB}" type="presOf" srcId="{DE214BDF-DB08-4F86-8F53-276E059DDB06}" destId="{0B692C10-EEFD-4B6B-B498-04428C7FB8CC}" srcOrd="0" destOrd="0" presId="urn:microsoft.com/office/officeart/2018/2/layout/IconLabelDescriptionList"/>
    <dgm:cxn modelId="{7B51ECA6-89D8-4F0E-924F-BB4E251C3293}" srcId="{21BAB6A7-C179-4667-B030-99AA080C0377}" destId="{0C49E7CD-1AC7-49F4-82DE-3FEEEE9501C5}" srcOrd="2" destOrd="0" parTransId="{C6157C62-E429-4ABF-BA32-8E0E755F4326}" sibTransId="{650AB8CC-1268-47CB-8778-A97A8C68AF94}"/>
    <dgm:cxn modelId="{9C8902B7-566D-409F-ABD2-E52A15EFACF0}" srcId="{21BAB6A7-C179-4667-B030-99AA080C0377}" destId="{DE214BDF-DB08-4F86-8F53-276E059DDB06}" srcOrd="0" destOrd="0" parTransId="{5BEBA905-40F3-45AC-812B-2EDEED7F1520}" sibTransId="{BC83A1D4-2A7A-49C4-9720-3C635E08EDBE}"/>
    <dgm:cxn modelId="{A1C6E1D0-F6D4-441F-BEB0-91F71EBCF4AA}" type="presOf" srcId="{0C49E7CD-1AC7-49F4-82DE-3FEEEE9501C5}" destId="{962B1B31-BAF6-487B-9E45-70BB316AF479}" srcOrd="0" destOrd="0" presId="urn:microsoft.com/office/officeart/2018/2/layout/IconLabelDescriptionList"/>
    <dgm:cxn modelId="{C57D2287-F0D3-48AF-97D7-29FE60E9C8F3}" type="presParOf" srcId="{9AC80CFF-A195-40FD-86AB-C1AC1F224F21}" destId="{0A752534-F716-45DB-8161-2FAFC7A98881}" srcOrd="0" destOrd="0" presId="urn:microsoft.com/office/officeart/2018/2/layout/IconLabelDescriptionList"/>
    <dgm:cxn modelId="{15FAEDE5-5D68-4C21-8009-02C80B534D9E}" type="presParOf" srcId="{0A752534-F716-45DB-8161-2FAFC7A98881}" destId="{D514CF39-1F9D-41C3-AF74-0D99A1F6713F}" srcOrd="0" destOrd="0" presId="urn:microsoft.com/office/officeart/2018/2/layout/IconLabelDescriptionList"/>
    <dgm:cxn modelId="{573D0341-421F-45D2-AC0C-4C6340529A22}" type="presParOf" srcId="{0A752534-F716-45DB-8161-2FAFC7A98881}" destId="{026DC2FF-E62B-4FA5-87A8-25270A49A364}" srcOrd="1" destOrd="0" presId="urn:microsoft.com/office/officeart/2018/2/layout/IconLabelDescriptionList"/>
    <dgm:cxn modelId="{AFAB46A5-1B71-4376-BD07-74B9946DC55E}" type="presParOf" srcId="{0A752534-F716-45DB-8161-2FAFC7A98881}" destId="{0B692C10-EEFD-4B6B-B498-04428C7FB8CC}" srcOrd="2" destOrd="0" presId="urn:microsoft.com/office/officeart/2018/2/layout/IconLabelDescriptionList"/>
    <dgm:cxn modelId="{34665F10-C79C-4C3E-9A10-4295761B65D5}" type="presParOf" srcId="{0A752534-F716-45DB-8161-2FAFC7A98881}" destId="{F45538C6-D32C-4013-B1A3-BDAB7ACB5B8A}" srcOrd="3" destOrd="0" presId="urn:microsoft.com/office/officeart/2018/2/layout/IconLabelDescriptionList"/>
    <dgm:cxn modelId="{B2060F53-9CF8-4464-ABCE-088F98F5CD7D}" type="presParOf" srcId="{0A752534-F716-45DB-8161-2FAFC7A98881}" destId="{12D0BA26-D4C5-4F56-A611-32FFFC10C1A6}" srcOrd="4" destOrd="0" presId="urn:microsoft.com/office/officeart/2018/2/layout/IconLabelDescriptionList"/>
    <dgm:cxn modelId="{18AF2885-9438-4443-A8B5-44C6D8A2A12C}" type="presParOf" srcId="{9AC80CFF-A195-40FD-86AB-C1AC1F224F21}" destId="{96D65758-DF1B-49F6-9BB0-4F3C83CDF064}" srcOrd="1" destOrd="0" presId="urn:microsoft.com/office/officeart/2018/2/layout/IconLabelDescriptionList"/>
    <dgm:cxn modelId="{327A6B73-1BA6-4C21-8AE2-846A65499F7D}" type="presParOf" srcId="{9AC80CFF-A195-40FD-86AB-C1AC1F224F21}" destId="{52F2E004-A537-4E3A-8C02-1017BBFE7BA8}" srcOrd="2" destOrd="0" presId="urn:microsoft.com/office/officeart/2018/2/layout/IconLabelDescriptionList"/>
    <dgm:cxn modelId="{9A095C63-A4CB-4307-82E2-61A72A263FE6}" type="presParOf" srcId="{52F2E004-A537-4E3A-8C02-1017BBFE7BA8}" destId="{BFAF21D7-AC8D-4836-8C74-90214D408E3B}" srcOrd="0" destOrd="0" presId="urn:microsoft.com/office/officeart/2018/2/layout/IconLabelDescriptionList"/>
    <dgm:cxn modelId="{D887614A-16C1-458B-A10E-3F94DD0AE34B}" type="presParOf" srcId="{52F2E004-A537-4E3A-8C02-1017BBFE7BA8}" destId="{D4C8737C-8A6E-4641-AABE-37A86EFD6B8C}" srcOrd="1" destOrd="0" presId="urn:microsoft.com/office/officeart/2018/2/layout/IconLabelDescriptionList"/>
    <dgm:cxn modelId="{CFF6772F-EA16-402F-8D79-9FD452285D54}" type="presParOf" srcId="{52F2E004-A537-4E3A-8C02-1017BBFE7BA8}" destId="{CA71DCF7-81F8-4059-8EE7-EF3F6FDE7E00}" srcOrd="2" destOrd="0" presId="urn:microsoft.com/office/officeart/2018/2/layout/IconLabelDescriptionList"/>
    <dgm:cxn modelId="{0FD45412-FBB0-4B11-80E6-F6B44952F227}" type="presParOf" srcId="{52F2E004-A537-4E3A-8C02-1017BBFE7BA8}" destId="{61FB639D-A1FB-4E11-9C21-850CB9579486}" srcOrd="3" destOrd="0" presId="urn:microsoft.com/office/officeart/2018/2/layout/IconLabelDescriptionList"/>
    <dgm:cxn modelId="{0B7079A6-B1BB-4BD0-800C-D5D9622C1981}" type="presParOf" srcId="{52F2E004-A537-4E3A-8C02-1017BBFE7BA8}" destId="{A374469B-62D0-4B6A-A413-EAF5F91781C0}" srcOrd="4" destOrd="0" presId="urn:microsoft.com/office/officeart/2018/2/layout/IconLabelDescriptionList"/>
    <dgm:cxn modelId="{5BB81843-7CB5-4E51-8D68-755785550C59}" type="presParOf" srcId="{9AC80CFF-A195-40FD-86AB-C1AC1F224F21}" destId="{C2C44826-47E8-4F36-80CB-EBEB6BCA5EAA}" srcOrd="3" destOrd="0" presId="urn:microsoft.com/office/officeart/2018/2/layout/IconLabelDescriptionList"/>
    <dgm:cxn modelId="{E635A315-683B-4BED-8112-D9082D8A3C40}" type="presParOf" srcId="{9AC80CFF-A195-40FD-86AB-C1AC1F224F21}" destId="{5D8976B6-B3AE-43C9-83D9-D4420DF4F11A}" srcOrd="4" destOrd="0" presId="urn:microsoft.com/office/officeart/2018/2/layout/IconLabelDescriptionList"/>
    <dgm:cxn modelId="{F4AB4692-6154-4C7E-9A65-857D6289C5C7}" type="presParOf" srcId="{5D8976B6-B3AE-43C9-83D9-D4420DF4F11A}" destId="{03CC8798-AF3F-4AA6-8FB9-22C62744B0B8}" srcOrd="0" destOrd="0" presId="urn:microsoft.com/office/officeart/2018/2/layout/IconLabelDescriptionList"/>
    <dgm:cxn modelId="{D8C5452E-E14F-4CDC-8FBE-496AF1DECCF2}" type="presParOf" srcId="{5D8976B6-B3AE-43C9-83D9-D4420DF4F11A}" destId="{AF778D37-1AA9-43B0-BD53-86167FBE0B2C}" srcOrd="1" destOrd="0" presId="urn:microsoft.com/office/officeart/2018/2/layout/IconLabelDescriptionList"/>
    <dgm:cxn modelId="{C11B9A58-6A70-4B4A-806E-2888DB638AAD}" type="presParOf" srcId="{5D8976B6-B3AE-43C9-83D9-D4420DF4F11A}" destId="{962B1B31-BAF6-487B-9E45-70BB316AF479}" srcOrd="2" destOrd="0" presId="urn:microsoft.com/office/officeart/2018/2/layout/IconLabelDescriptionList"/>
    <dgm:cxn modelId="{A36DBAD4-CB52-42B9-894C-D9E0CEE64569}" type="presParOf" srcId="{5D8976B6-B3AE-43C9-83D9-D4420DF4F11A}" destId="{0B5201AF-EA5A-4D07-9B99-36C6DA4733D1}" srcOrd="3" destOrd="0" presId="urn:microsoft.com/office/officeart/2018/2/layout/IconLabelDescriptionList"/>
    <dgm:cxn modelId="{ECAEEA61-D7A1-48C9-BB13-CFFC01EB58BE}" type="presParOf" srcId="{5D8976B6-B3AE-43C9-83D9-D4420DF4F11A}" destId="{87C5905E-ABE4-47A3-AF19-E26DFED6B44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4CF39-1F9D-41C3-AF74-0D99A1F6713F}">
      <dsp:nvSpPr>
        <dsp:cNvPr id="0" name=""/>
        <dsp:cNvSpPr/>
      </dsp:nvSpPr>
      <dsp:spPr>
        <a:xfrm>
          <a:off x="469324" y="902304"/>
          <a:ext cx="598746" cy="598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92C10-EEFD-4B6B-B498-04428C7FB8CC}">
      <dsp:nvSpPr>
        <dsp:cNvPr id="0" name=""/>
        <dsp:cNvSpPr/>
      </dsp:nvSpPr>
      <dsp:spPr>
        <a:xfrm>
          <a:off x="165914" y="1493204"/>
          <a:ext cx="2648750" cy="192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Convention Services</a:t>
          </a:r>
          <a:br>
            <a:rPr lang="en-US" sz="2000" kern="1200" dirty="0"/>
          </a:br>
          <a:r>
            <a:rPr lang="en-US" sz="2000" kern="1200" dirty="0"/>
            <a:t>- Ice Castles</a:t>
          </a:r>
          <a:br>
            <a:rPr lang="en-US" sz="2000" kern="1200" dirty="0"/>
          </a:br>
          <a:r>
            <a:rPr lang="en-US" sz="2000" kern="1200" dirty="0"/>
            <a:t>- NYS Public High School Athletic Association-Volleyball</a:t>
          </a:r>
          <a:br>
            <a:rPr lang="en-US" sz="2000" kern="1200" dirty="0"/>
          </a:br>
          <a:r>
            <a:rPr lang="en-US" sz="2000" kern="1200" dirty="0"/>
            <a:t>- Winterfest</a:t>
          </a:r>
        </a:p>
      </dsp:txBody>
      <dsp:txXfrm>
        <a:off x="165914" y="1493204"/>
        <a:ext cx="2648750" cy="1923353"/>
      </dsp:txXfrm>
    </dsp:sp>
    <dsp:sp modelId="{12D0BA26-D4C5-4F56-A611-32FFFC10C1A6}">
      <dsp:nvSpPr>
        <dsp:cNvPr id="0" name=""/>
        <dsp:cNvSpPr/>
      </dsp:nvSpPr>
      <dsp:spPr>
        <a:xfrm>
          <a:off x="469324" y="3378146"/>
          <a:ext cx="1710703" cy="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F21D7-AC8D-4836-8C74-90214D408E3B}">
      <dsp:nvSpPr>
        <dsp:cNvPr id="0" name=""/>
        <dsp:cNvSpPr/>
      </dsp:nvSpPr>
      <dsp:spPr>
        <a:xfrm>
          <a:off x="2948424" y="927649"/>
          <a:ext cx="598746" cy="5987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1DCF7-81F8-4059-8EE7-EF3F6FDE7E00}">
      <dsp:nvSpPr>
        <dsp:cNvPr id="0" name=""/>
        <dsp:cNvSpPr/>
      </dsp:nvSpPr>
      <dsp:spPr>
        <a:xfrm>
          <a:off x="2948424" y="1632896"/>
          <a:ext cx="1710703" cy="172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DEI Initiative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- Travel Unity Presentation</a:t>
          </a:r>
          <a:endParaRPr lang="en-US" sz="2400" b="0" kern="1200" dirty="0"/>
        </a:p>
      </dsp:txBody>
      <dsp:txXfrm>
        <a:off x="2948424" y="1632896"/>
        <a:ext cx="1710703" cy="1721059"/>
      </dsp:txXfrm>
    </dsp:sp>
    <dsp:sp modelId="{A374469B-62D0-4B6A-A413-EAF5F91781C0}">
      <dsp:nvSpPr>
        <dsp:cNvPr id="0" name=""/>
        <dsp:cNvSpPr/>
      </dsp:nvSpPr>
      <dsp:spPr>
        <a:xfrm>
          <a:off x="2948424" y="3403491"/>
          <a:ext cx="1710703" cy="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C8798-AF3F-4AA6-8FB9-22C62744B0B8}">
      <dsp:nvSpPr>
        <dsp:cNvPr id="0" name=""/>
        <dsp:cNvSpPr/>
      </dsp:nvSpPr>
      <dsp:spPr>
        <a:xfrm>
          <a:off x="4958500" y="927649"/>
          <a:ext cx="598746" cy="5987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B1B31-BAF6-487B-9E45-70BB316AF479}">
      <dsp:nvSpPr>
        <dsp:cNvPr id="0" name=""/>
        <dsp:cNvSpPr/>
      </dsp:nvSpPr>
      <dsp:spPr>
        <a:xfrm>
          <a:off x="4958500" y="1632896"/>
          <a:ext cx="1710703" cy="172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A2D Tourism Training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- 155 Trained To Date</a:t>
          </a:r>
        </a:p>
      </dsp:txBody>
      <dsp:txXfrm>
        <a:off x="4958500" y="1632896"/>
        <a:ext cx="1710703" cy="1721059"/>
      </dsp:txXfrm>
    </dsp:sp>
    <dsp:sp modelId="{87C5905E-ABE4-47A3-AF19-E26DFED6B440}">
      <dsp:nvSpPr>
        <dsp:cNvPr id="0" name=""/>
        <dsp:cNvSpPr/>
      </dsp:nvSpPr>
      <dsp:spPr>
        <a:xfrm>
          <a:off x="4958500" y="3403491"/>
          <a:ext cx="1710703" cy="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85E43-CAEF-7A46-A3D9-AE1637526DF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5C4A2-FD76-3240-9852-0828F2DD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5C4A2-FD76-3240-9852-0828F2DD6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327A8F-CA39-3C4B-B213-333872D85F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5EE52-9ABC-B74D-8B90-692F888C7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724" y="1122363"/>
            <a:ext cx="829627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12C0B-73ED-6647-8F04-7F69F2ED5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B9CF-DED2-3F43-907C-19F888E3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2C7F-BA81-A944-A097-B42EBFE4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5D6889B-35A2-054F-ADA8-0D86F2AAF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74D6999F-B4AD-594F-A233-CDA228E6C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250" y="255588"/>
            <a:ext cx="2438400" cy="4495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26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8FD8CC-C1AC-5243-9A83-2BB7DA272BA6}"/>
              </a:ext>
            </a:extLst>
          </p:cNvPr>
          <p:cNvSpPr/>
          <p:nvPr userDrawn="1"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4C7F43">
              <a:alpha val="8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F4B35-93B7-F14E-B855-B26A9BA71A9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4C7F43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40CF-5449-754B-910F-250A6659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C77D-7814-7244-A692-E6FB56A6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F460E-7221-F047-868E-D2E967F1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0FCF-F7B8-5545-8E34-408D2828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613D5-D855-DD43-9557-2AD4E443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3AA1-9067-2641-BED3-6E372E9F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58B5D-D258-2A45-8117-16AB04F9B23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169C979-3ACF-1A49-943F-957CB6924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D9D1EC5A-347E-CA42-B952-C7450824E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8FD8CC-C1AC-5243-9A83-2BB7DA272BA6}"/>
              </a:ext>
            </a:extLst>
          </p:cNvPr>
          <p:cNvSpPr/>
          <p:nvPr userDrawn="1"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6EA6">
              <a:alpha val="8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F4B35-93B7-F14E-B855-B26A9BA71A9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6EA6"/>
          </a:solidFill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40CF-5449-754B-910F-250A6659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C77D-7814-7244-A692-E6FB56A6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F460E-7221-F047-868E-D2E967F1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0FCF-F7B8-5545-8E34-408D2828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613D5-D855-DD43-9557-2AD4E443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3AA1-9067-2641-BED3-6E372E9F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58B5D-D258-2A45-8117-16AB04F9B23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169C979-3ACF-1A49-943F-957CB6924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ED57B706-C587-5647-9EBC-09CF48836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F4B35-93B7-F14E-B855-B26A9BA71A9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6EA6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40CF-5449-754B-910F-250A6659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C77D-7814-7244-A692-E6FB56A6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F460E-7221-F047-868E-D2E967F1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0FCF-F7B8-5545-8E34-408D2828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613D5-D855-DD43-9557-2AD4E443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169C979-3ACF-1A49-943F-957CB6924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5E5F0A01-B8CB-8B4A-8248-99B96BBE7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877" y="5942409"/>
            <a:ext cx="2273644" cy="827881"/>
          </a:xfrm>
          <a:prstGeom prst="rect">
            <a:avLst/>
          </a:prstGeom>
        </p:spPr>
      </p:pic>
      <p:pic>
        <p:nvPicPr>
          <p:cNvPr id="12" name="Picture 11" descr="A picture containing weapon&#10;&#10;Description automatically generated">
            <a:extLst>
              <a:ext uri="{FF2B5EF4-FFF2-40B4-BE49-F238E27FC236}">
                <a16:creationId xmlns:a16="http://schemas.microsoft.com/office/drawing/2014/main" id="{01D29082-8334-E244-812A-B0F8D905A2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F4B35-93B7-F14E-B855-B26A9BA71A9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4C7F43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40CF-5449-754B-910F-250A6659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C77D-7814-7244-A692-E6FB56A6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F460E-7221-F047-868E-D2E967F1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0FCF-F7B8-5545-8E34-408D2828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613D5-D855-DD43-9557-2AD4E443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169C979-3ACF-1A49-943F-957CB6924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5E5F0A01-B8CB-8B4A-8248-99B96BBE7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877" y="5942409"/>
            <a:ext cx="2273644" cy="827881"/>
          </a:xfrm>
          <a:prstGeom prst="rect">
            <a:avLst/>
          </a:prstGeom>
        </p:spPr>
      </p:pic>
      <p:pic>
        <p:nvPicPr>
          <p:cNvPr id="12" name="Picture 11" descr="A picture containing weapon&#10;&#10;Description automatically generated">
            <a:extLst>
              <a:ext uri="{FF2B5EF4-FFF2-40B4-BE49-F238E27FC236}">
                <a16:creationId xmlns:a16="http://schemas.microsoft.com/office/drawing/2014/main" id="{8331FB9F-5DDB-B241-BE2C-04447EBDA1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40CF-5449-754B-910F-250A6659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4" y="365125"/>
            <a:ext cx="9744075" cy="1325563"/>
          </a:xfrm>
        </p:spPr>
        <p:txBody>
          <a:bodyPr/>
          <a:lstStyle>
            <a:lvl1pPr>
              <a:defRPr>
                <a:solidFill>
                  <a:srgbClr val="4C7F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C77D-7814-7244-A692-E6FB56A6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F460E-7221-F047-868E-D2E967F1C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0FCF-F7B8-5545-8E34-408D2828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613D5-D855-DD43-9557-2AD4E443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169C979-3ACF-1A49-943F-957CB6924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5E5F0A01-B8CB-8B4A-8248-99B96BBE7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3877" y="5942409"/>
            <a:ext cx="2273644" cy="827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356AA-6F38-8948-8BA7-097ABCC11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" y="122139"/>
            <a:ext cx="923925" cy="17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335B5A-2847-A44A-887C-220A554886B7}"/>
              </a:ext>
            </a:extLst>
          </p:cNvPr>
          <p:cNvSpPr/>
          <p:nvPr userDrawn="1"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6EA6">
              <a:alpha val="8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51453-6213-ED4C-9E61-B4325EDA6F51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6EA6"/>
          </a:solidFill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C1511-D609-834F-A61F-AEE8C14F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73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D8D6-BEC1-474B-9716-07E4995E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60B3-1FC2-4C49-B527-07CABFF8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8D18-873B-474D-9639-4CB4C4D4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E59E-9D17-B24F-8A1B-61AC5071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8CDFF-5F14-F24B-B4A2-AD23D4F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12BE4-0D25-C94C-938F-5BE86E4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A7E9D-F5A2-CE45-8D08-028B5EA4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58B5D-D258-2A45-8117-16AB04F9B23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E74D5F7-D3C7-8D46-BC86-3A73AEE02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3" name="Picture 12" descr="A picture containing weapon&#10;&#10;Description automatically generated">
            <a:extLst>
              <a:ext uri="{FF2B5EF4-FFF2-40B4-BE49-F238E27FC236}">
                <a16:creationId xmlns:a16="http://schemas.microsoft.com/office/drawing/2014/main" id="{095338C3-C92A-D447-893C-6E0921C70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335B5A-2847-A44A-887C-220A554886B7}"/>
              </a:ext>
            </a:extLst>
          </p:cNvPr>
          <p:cNvSpPr/>
          <p:nvPr userDrawn="1"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4C7F43">
              <a:alpha val="8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51453-6213-ED4C-9E61-B4325EDA6F51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4C7F43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C1511-D609-834F-A61F-AEE8C14F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730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D8D6-BEC1-474B-9716-07E4995E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60B3-1FC2-4C49-B527-07CABFF8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8D18-873B-474D-9639-4CB4C4D4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E59E-9D17-B24F-8A1B-61AC5071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8CDFF-5F14-F24B-B4A2-AD23D4F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12BE4-0D25-C94C-938F-5BE86E4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A7E9D-F5A2-CE45-8D08-028B5EA4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58B5D-D258-2A45-8117-16AB04F9B23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E74D5F7-D3C7-8D46-BC86-3A73AEE02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3" name="Picture 12" descr="A picture containing weapon&#10;&#10;Description automatically generated">
            <a:extLst>
              <a:ext uri="{FF2B5EF4-FFF2-40B4-BE49-F238E27FC236}">
                <a16:creationId xmlns:a16="http://schemas.microsoft.com/office/drawing/2014/main" id="{80172A07-436B-8D46-9703-5929B1B266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51453-6213-ED4C-9E61-B4325EDA6F51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4C7F43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C1511-D609-834F-A61F-AEE8C14F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73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D8D6-BEC1-474B-9716-07E4995E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E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60B3-1FC2-4C49-B527-07CABFF8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8D18-873B-474D-9639-4CB4C4D4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E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E59E-9D17-B24F-8A1B-61AC5071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8CDFF-5F14-F24B-B4A2-AD23D4F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12BE4-0D25-C94C-938F-5BE86E4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2A7BBDD4-A9FA-9046-B085-8FB91C7B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606" y="5941316"/>
            <a:ext cx="2279650" cy="830068"/>
          </a:xfrm>
          <a:prstGeom prst="rect">
            <a:avLst/>
          </a:prstGeom>
        </p:spPr>
      </p:pic>
      <p:pic>
        <p:nvPicPr>
          <p:cNvPr id="16" name="Picture 15" descr="A picture containing weapon&#10;&#10;Description automatically generated">
            <a:extLst>
              <a:ext uri="{FF2B5EF4-FFF2-40B4-BE49-F238E27FC236}">
                <a16:creationId xmlns:a16="http://schemas.microsoft.com/office/drawing/2014/main" id="{10E127A2-59FC-8347-B287-7E65DCC65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51453-6213-ED4C-9E61-B4325EDA6F51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6EA6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C1511-D609-834F-A61F-AEE8C14F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40" y="365125"/>
            <a:ext cx="1005754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D8D6-BEC1-474B-9716-07E4995E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E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60B3-1FC2-4C49-B527-07CABFF8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8D18-873B-474D-9639-4CB4C4D4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E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E59E-9D17-B24F-8A1B-61AC5071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8CDFF-5F14-F24B-B4A2-AD23D4F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12BE4-0D25-C94C-938F-5BE86E4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2A7BBDD4-A9FA-9046-B085-8FB91C7B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606" y="5941316"/>
            <a:ext cx="2279650" cy="830068"/>
          </a:xfrm>
          <a:prstGeom prst="rect">
            <a:avLst/>
          </a:prstGeom>
        </p:spPr>
      </p:pic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1469CF81-19EB-9C41-A80C-C38C0EFFF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9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1511-D609-834F-A61F-AEE8C14F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365125"/>
            <a:ext cx="9745662" cy="1325563"/>
          </a:xfrm>
        </p:spPr>
        <p:txBody>
          <a:bodyPr/>
          <a:lstStyle>
            <a:lvl1pPr>
              <a:defRPr>
                <a:solidFill>
                  <a:srgbClr val="4C7F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D8D6-BEC1-474B-9716-07E4995E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E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60B3-1FC2-4C49-B527-07CABFF8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8D18-873B-474D-9639-4CB4C4D4C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EA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E59E-9D17-B24F-8A1B-61AC5071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8CDFF-5F14-F24B-B4A2-AD23D4F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12BE4-0D25-C94C-938F-5BE86E4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2A7BBDD4-A9FA-9046-B085-8FB91C7B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606" y="5941316"/>
            <a:ext cx="2279650" cy="83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0AD94-6951-D844-987D-0345E9B59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-6453"/>
            <a:ext cx="89270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4C7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EE52-9ABC-B74D-8B90-692F888C7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724" y="1122363"/>
            <a:ext cx="829627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12C0B-73ED-6647-8F04-7F69F2ED5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B9CF-DED2-3F43-907C-19F888E3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2C7F-BA81-A944-A097-B42EBFE4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5D6889B-35A2-054F-ADA8-0D86F2AAF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74D6999F-B4AD-594F-A233-CDA228E6C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250" y="255588"/>
            <a:ext cx="2438400" cy="4495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796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C7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3AB-D480-E94E-B550-0260C4EF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3ED2E-01E6-0B4D-94AD-EB56FA1E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90048-E7E6-E14D-B70E-A6F3C529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6" name="Picture 5" descr="A picture containing weapon&#10;&#10;Description automatically generated">
            <a:extLst>
              <a:ext uri="{FF2B5EF4-FFF2-40B4-BE49-F238E27FC236}">
                <a16:creationId xmlns:a16="http://schemas.microsoft.com/office/drawing/2014/main" id="{9B15C03F-DE15-024F-8B3C-6C3E10073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825" y="336550"/>
            <a:ext cx="3152775" cy="5812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F272910-4C5F-3749-A648-19D30B6E4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006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3AB-D480-E94E-B550-0260C4EF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3ED2E-01E6-0B4D-94AD-EB56FA1E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90048-E7E6-E14D-B70E-A6F3C529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6" name="Picture 5" descr="A picture containing weapon&#10;&#10;Description automatically generated">
            <a:extLst>
              <a:ext uri="{FF2B5EF4-FFF2-40B4-BE49-F238E27FC236}">
                <a16:creationId xmlns:a16="http://schemas.microsoft.com/office/drawing/2014/main" id="{9B15C03F-DE15-024F-8B3C-6C3E10073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825" y="336550"/>
            <a:ext cx="3152775" cy="5812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F272910-4C5F-3749-A648-19D30B6E4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3AB-D480-E94E-B550-0260C4EF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4" y="365125"/>
            <a:ext cx="7210425" cy="1325563"/>
          </a:xfrm>
        </p:spPr>
        <p:txBody>
          <a:bodyPr/>
          <a:lstStyle>
            <a:lvl1pPr>
              <a:defRPr>
                <a:solidFill>
                  <a:srgbClr val="4C7F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3ED2E-01E6-0B4D-94AD-EB56FA1E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90048-E7E6-E14D-B70E-A6F3C529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A10AB-1D78-9B4F-ACA1-AF4EA3C47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3154215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33A60-BCD3-8143-8FA5-EDE0CB74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01C4E-3BD7-734E-BB45-577FCF44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George Regional Chamber of Commerce &amp; CVB</a:t>
            </a:r>
          </a:p>
          <a:p>
            <a:endParaRPr lang="en-US" dirty="0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E4F3D271-729C-9F48-8BE4-701C1C185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606" y="5941316"/>
            <a:ext cx="2279650" cy="8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7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373E-5D03-C143-8E29-DA1C8AAD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4F1F7-AA1C-8B45-96C4-5C8B4D5E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164BC-7F9F-2A49-8CA9-D320FD67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C32E7-6DFE-BA45-874C-58397DF4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59B20-84F1-514B-BBFE-55228439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George Regional Chamber of Commerce &amp; CVB</a:t>
            </a:r>
          </a:p>
          <a:p>
            <a:endParaRPr lang="en-US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E89A2640-77A4-EF4D-9AE9-882566724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606" y="5941316"/>
            <a:ext cx="2279650" cy="8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23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EFA8-5D30-524D-B18A-21E7EE70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5F676-2B10-DC49-95E6-07CC11E6C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D518E-B86F-3842-B263-596390150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60781-AA74-D54B-A8E5-620FB3F9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24636-5C26-BF40-B808-8FD01032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George Regional Chamber of Commerce &amp; CVB</a:t>
            </a:r>
          </a:p>
          <a:p>
            <a:endParaRPr lang="en-US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3577F249-736D-244A-9FB4-2ABF3800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606" y="5941316"/>
            <a:ext cx="2279650" cy="8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B2307-4443-1C41-9ED2-313B93A9C79B}"/>
              </a:ext>
            </a:extLst>
          </p:cNvPr>
          <p:cNvSpPr/>
          <p:nvPr userDrawn="1"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006EA6">
              <a:alpha val="8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D8DC4-11D6-194A-835F-E978B9212A25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6EA6"/>
          </a:solidFill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B6CC7-1182-B249-A731-6FA9C08C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25D2-BBD1-1947-BE57-C7E0E3A5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96BE-1597-954C-B1DD-9AAB7639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1F44-CDE1-2E49-B854-E716A04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and CVB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237B613-F813-314B-9E6F-09B10EB74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15" name="Picture 14" descr="A picture containing weapon&#10;&#10;Description automatically generated">
            <a:extLst>
              <a:ext uri="{FF2B5EF4-FFF2-40B4-BE49-F238E27FC236}">
                <a16:creationId xmlns:a16="http://schemas.microsoft.com/office/drawing/2014/main" id="{9C432AD9-3FFF-3C49-B607-08B25E990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B2307-4443-1C41-9ED2-313B93A9C79B}"/>
              </a:ext>
            </a:extLst>
          </p:cNvPr>
          <p:cNvSpPr/>
          <p:nvPr userDrawn="1"/>
        </p:nvSpPr>
        <p:spPr>
          <a:xfrm>
            <a:off x="0" y="1825625"/>
            <a:ext cx="12192000" cy="5032375"/>
          </a:xfrm>
          <a:prstGeom prst="rect">
            <a:avLst/>
          </a:prstGeom>
          <a:solidFill>
            <a:srgbClr val="4C7F43">
              <a:alpha val="8039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D8DC4-11D6-194A-835F-E978B9212A25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4C7F43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B6CC7-1182-B249-A731-6FA9C08C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25D2-BBD1-1947-BE57-C7E0E3A5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96BE-1597-954C-B1DD-9AAB7639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1F44-CDE1-2E49-B854-E716A04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and CVB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237B613-F813-314B-9E6F-09B10EB74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9" name="Picture 8" descr="A picture containing weapon&#10;&#10;Description automatically generated">
            <a:extLst>
              <a:ext uri="{FF2B5EF4-FFF2-40B4-BE49-F238E27FC236}">
                <a16:creationId xmlns:a16="http://schemas.microsoft.com/office/drawing/2014/main" id="{366D9BF7-9E33-8343-85DD-9ABF20ED67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0D8DC4-11D6-194A-835F-E978B9212A25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4C7F43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B6CC7-1182-B249-A731-6FA9C08C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25D2-BBD1-1947-BE57-C7E0E3A5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96BE-1597-954C-B1DD-9AAB7639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1F44-CDE1-2E49-B854-E716A04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and CVB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237B613-F813-314B-9E6F-09B10EB74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DF235849-E8A1-A74F-BD29-5AF5E5E7B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8067" y="5893594"/>
            <a:ext cx="2273644" cy="827881"/>
          </a:xfrm>
          <a:prstGeom prst="rect">
            <a:avLst/>
          </a:prstGeom>
        </p:spPr>
      </p:pic>
      <p:pic>
        <p:nvPicPr>
          <p:cNvPr id="10" name="Picture 9" descr="A picture containing weapon&#10;&#10;Description automatically generated">
            <a:extLst>
              <a:ext uri="{FF2B5EF4-FFF2-40B4-BE49-F238E27FC236}">
                <a16:creationId xmlns:a16="http://schemas.microsoft.com/office/drawing/2014/main" id="{CD48BCC6-DB3F-2149-A043-87266B18D7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0D8DC4-11D6-194A-835F-E978B9212A25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006EA6"/>
          </a:solidFill>
          <a:ln w="136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B6CC7-1182-B249-A731-6FA9C08C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4" y="365125"/>
            <a:ext cx="100857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25D2-BBD1-1947-BE57-C7E0E3A5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96BE-1597-954C-B1DD-9AAB7639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1F44-CDE1-2E49-B854-E716A04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and CVB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EBB49D0-B9B9-E840-B52D-1714D9187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600" y="5942409"/>
            <a:ext cx="2273644" cy="827881"/>
          </a:xfrm>
          <a:prstGeom prst="rect">
            <a:avLst/>
          </a:prstGeom>
        </p:spPr>
      </p:pic>
      <p:pic>
        <p:nvPicPr>
          <p:cNvPr id="10" name="Picture 9" descr="A picture containing weapon&#10;&#10;Description automatically generated">
            <a:extLst>
              <a:ext uri="{FF2B5EF4-FFF2-40B4-BE49-F238E27FC236}">
                <a16:creationId xmlns:a16="http://schemas.microsoft.com/office/drawing/2014/main" id="{DA0C4F99-3545-FA4D-A146-1C66339EC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382" y="39113"/>
            <a:ext cx="89270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6CC7-1182-B249-A731-6FA9C08C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4" y="365125"/>
            <a:ext cx="9744075" cy="1325563"/>
          </a:xfrm>
        </p:spPr>
        <p:txBody>
          <a:bodyPr/>
          <a:lstStyle>
            <a:lvl1pPr>
              <a:defRPr>
                <a:solidFill>
                  <a:srgbClr val="4C7F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25D2-BBD1-1947-BE57-C7E0E3A5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>
            <a:lvl1pPr>
              <a:defRPr>
                <a:solidFill>
                  <a:srgbClr val="006EA6"/>
                </a:solidFill>
              </a:defRPr>
            </a:lvl1pPr>
            <a:lvl2pPr>
              <a:defRPr>
                <a:solidFill>
                  <a:srgbClr val="006EA6"/>
                </a:solidFill>
              </a:defRPr>
            </a:lvl2pPr>
            <a:lvl3pPr>
              <a:defRPr>
                <a:solidFill>
                  <a:srgbClr val="006EA6"/>
                </a:solidFill>
              </a:defRPr>
            </a:lvl3pPr>
            <a:lvl4pPr>
              <a:defRPr>
                <a:solidFill>
                  <a:srgbClr val="006EA6"/>
                </a:solidFill>
              </a:defRPr>
            </a:lvl4pPr>
            <a:lvl5pPr>
              <a:defRPr>
                <a:solidFill>
                  <a:srgbClr val="006EA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96BE-1597-954C-B1DD-9AAB7639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2E8D-326B-D648-8075-A020FE666E10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1F44-CDE1-2E49-B854-E716A04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and CVB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EBB49D0-B9B9-E840-B52D-1714D9187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600" y="5942409"/>
            <a:ext cx="2273644" cy="827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99190-2758-1148-9282-88E882FD4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122139"/>
            <a:ext cx="923925" cy="17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C7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AB63-9338-2E48-BBB2-48BA4D88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88" y="1709738"/>
            <a:ext cx="790416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61A14-8F2F-AF45-BC10-4B6E53D4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4589463"/>
            <a:ext cx="9518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609F-F863-5A4C-8BBB-7AD8DB87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4F8D-2CAD-2940-914C-65A112C7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8" name="Picture 7" descr="A picture containing weapon&#10;&#10;Description automatically generated">
            <a:extLst>
              <a:ext uri="{FF2B5EF4-FFF2-40B4-BE49-F238E27FC236}">
                <a16:creationId xmlns:a16="http://schemas.microsoft.com/office/drawing/2014/main" id="{A77C2068-2995-CA41-803B-E66F01A56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12" y="229641"/>
            <a:ext cx="3152775" cy="5812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F6A0641-F784-8F48-91DF-2F9C6B45A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6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AB63-9338-2E48-BBB2-48BA4D88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88" y="1709738"/>
            <a:ext cx="790416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61A14-8F2F-AF45-BC10-4B6E53D4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4589463"/>
            <a:ext cx="9518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609F-F863-5A4C-8BBB-7AD8DB87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8C2E8D-326B-D648-8075-A020FE666E10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4F8D-2CAD-2940-914C-65A112C7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Lake George Regional Chamber of Commerce &amp; CVB</a:t>
            </a:r>
          </a:p>
        </p:txBody>
      </p:sp>
      <p:pic>
        <p:nvPicPr>
          <p:cNvPr id="8" name="Picture 7" descr="A picture containing weapon&#10;&#10;Description automatically generated">
            <a:extLst>
              <a:ext uri="{FF2B5EF4-FFF2-40B4-BE49-F238E27FC236}">
                <a16:creationId xmlns:a16="http://schemas.microsoft.com/office/drawing/2014/main" id="{A77C2068-2995-CA41-803B-E66F01A56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12" y="229641"/>
            <a:ext cx="3152775" cy="5812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F6A0641-F784-8F48-91DF-2F9C6B45A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258" y="5872163"/>
            <a:ext cx="2305263" cy="8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0DB9-A1BE-0340-A05B-F5572227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F8F2D-3E1D-0B4F-BA3D-705381D67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EB38-BEDC-254B-9AFA-EA4E0A000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2E8D-326B-D648-8075-A020FE666E10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D5979-9D06-374B-A254-E9A2FAE4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Lake George Regional Chamber of Commerce and CVB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4" r:id="rId5"/>
    <p:sldLayoutId id="2147483665" r:id="rId6"/>
    <p:sldLayoutId id="2147483671" r:id="rId7"/>
    <p:sldLayoutId id="2147483651" r:id="rId8"/>
    <p:sldLayoutId id="2147483662" r:id="rId9"/>
    <p:sldLayoutId id="2147483652" r:id="rId10"/>
    <p:sldLayoutId id="2147483663" r:id="rId11"/>
    <p:sldLayoutId id="2147483666" r:id="rId12"/>
    <p:sldLayoutId id="2147483667" r:id="rId13"/>
    <p:sldLayoutId id="2147483672" r:id="rId14"/>
    <p:sldLayoutId id="2147483653" r:id="rId15"/>
    <p:sldLayoutId id="2147483668" r:id="rId16"/>
    <p:sldLayoutId id="2147483669" r:id="rId17"/>
    <p:sldLayoutId id="2147483670" r:id="rId18"/>
    <p:sldLayoutId id="2147483673" r:id="rId19"/>
    <p:sldLayoutId id="2147483654" r:id="rId20"/>
    <p:sldLayoutId id="2147483674" r:id="rId21"/>
    <p:sldLayoutId id="2147483675" r:id="rId22"/>
    <p:sldLayoutId id="2147483655" r:id="rId23"/>
    <p:sldLayoutId id="2147483656" r:id="rId24"/>
    <p:sldLayoutId id="214748365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5758-F6EE-764D-A119-C79F72348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68" y="1041400"/>
            <a:ext cx="8501064" cy="2387600"/>
          </a:xfrm>
        </p:spPr>
        <p:txBody>
          <a:bodyPr/>
          <a:lstStyle/>
          <a:p>
            <a:r>
              <a:rPr lang="en-US" dirty="0">
                <a:latin typeface="Neutra Text TF" panose="02000000000000000000" pitchFamily="2" charset="0"/>
              </a:rPr>
              <a:t>Gina Mintzer, CMP, MHA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4245B-B775-364C-8DBD-F9AACC15A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>
                <a:latin typeface="Neutra Text TF" panose="02000000000000000000" pitchFamily="2" charset="0"/>
              </a:rPr>
              <a:t>Executive Director</a:t>
            </a:r>
          </a:p>
          <a:p>
            <a:r>
              <a:rPr lang="en-US" dirty="0">
                <a:latin typeface="Neutra Text TF" panose="02000000000000000000" pitchFamily="2" charset="0"/>
              </a:rPr>
              <a:t>Lake George Regional Convention &amp; Visitors Bureau</a:t>
            </a:r>
          </a:p>
        </p:txBody>
      </p:sp>
    </p:spTree>
    <p:extLst>
      <p:ext uri="{BB962C8B-B14F-4D97-AF65-F5344CB8AC3E}">
        <p14:creationId xmlns:p14="http://schemas.microsoft.com/office/powerpoint/2010/main" val="179701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1A77F93-7D60-8B41-AA30-12763617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92363"/>
            <a:ext cx="2838450" cy="1838325"/>
          </a:xfrm>
          <a:prstGeom prst="rect">
            <a:avLst/>
          </a:prstGeom>
        </p:spPr>
      </p:pic>
      <p:pic>
        <p:nvPicPr>
          <p:cNvPr id="28" name="Picture 27" descr="A group of wine glasses on a table&#10;&#10;Description automatically generated with low confidence">
            <a:extLst>
              <a:ext uri="{FF2B5EF4-FFF2-40B4-BE49-F238E27FC236}">
                <a16:creationId xmlns:a16="http://schemas.microsoft.com/office/drawing/2014/main" id="{4DFEB80B-765D-1F4A-BFDD-9B2026C7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4300538"/>
            <a:ext cx="2838450" cy="1692275"/>
          </a:xfrm>
          <a:prstGeom prst="rect">
            <a:avLst/>
          </a:prstGeom>
        </p:spPr>
      </p:pic>
      <p:pic>
        <p:nvPicPr>
          <p:cNvPr id="16" name="Picture 15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F341E97-0862-0E49-83D2-C60846C0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425" y="2392363"/>
            <a:ext cx="2095500" cy="1063625"/>
          </a:xfrm>
          <a:prstGeom prst="rect">
            <a:avLst/>
          </a:prstGeom>
        </p:spPr>
      </p:pic>
      <p:pic>
        <p:nvPicPr>
          <p:cNvPr id="20" name="Picture 1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8E6399-0D6B-C044-8B23-A2FA1F48D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425" y="3525838"/>
            <a:ext cx="2095500" cy="2466975"/>
          </a:xfrm>
          <a:prstGeom prst="rect">
            <a:avLst/>
          </a:prstGeom>
        </p:spPr>
      </p:pic>
      <p:pic>
        <p:nvPicPr>
          <p:cNvPr id="22" name="Picture 21" descr="A person playing a guitar on a stage&#10;&#10;Description automatically generated">
            <a:extLst>
              <a:ext uri="{FF2B5EF4-FFF2-40B4-BE49-F238E27FC236}">
                <a16:creationId xmlns:a16="http://schemas.microsoft.com/office/drawing/2014/main" id="{CF5E421B-C27B-3F42-951F-FA3A5BF39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775" y="2392363"/>
            <a:ext cx="1830388" cy="1016000"/>
          </a:xfrm>
          <a:prstGeom prst="rect">
            <a:avLst/>
          </a:prstGeom>
        </p:spPr>
      </p:pic>
      <p:pic>
        <p:nvPicPr>
          <p:cNvPr id="24" name="Picture 23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B5ED2BB5-2392-0242-A8C9-85FA17BDB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013" y="2392363"/>
            <a:ext cx="1738313" cy="1016000"/>
          </a:xfrm>
          <a:prstGeom prst="rect">
            <a:avLst/>
          </a:prstGeom>
        </p:spPr>
      </p:pic>
      <p:pic>
        <p:nvPicPr>
          <p:cNvPr id="26" name="Picture 2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592547-BDF1-AE4F-B083-3D00BC90C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775" y="3478213"/>
            <a:ext cx="3636963" cy="2514600"/>
          </a:xfrm>
          <a:prstGeom prst="rect">
            <a:avLst/>
          </a:prstGeom>
        </p:spPr>
      </p:pic>
      <p:pic>
        <p:nvPicPr>
          <p:cNvPr id="30" name="Picture 2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C2087A-F8B5-8941-B8AB-A28431087C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00" y="2392363"/>
            <a:ext cx="1411288" cy="36004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CF6928-3863-DA44-B118-81C914A5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575411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Meetings &amp; Gatherings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28E28-90D7-4D67-A5FC-7148BBB06180}"/>
              </a:ext>
            </a:extLst>
          </p:cNvPr>
          <p:cNvSpPr txBox="1"/>
          <p:nvPr/>
        </p:nvSpPr>
        <p:spPr>
          <a:xfrm>
            <a:off x="6502400" y="690076"/>
            <a:ext cx="4209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Eblasts, Blogs, and Social Media – Winter Indoor Attractions/Things to do, Hotel Renovations and Meet Your Host</a:t>
            </a:r>
          </a:p>
          <a:p>
            <a:r>
              <a:rPr lang="en-US" sz="2800" dirty="0"/>
              <a:t>272,082 IMPRESSIONS</a:t>
            </a:r>
          </a:p>
        </p:txBody>
      </p:sp>
    </p:spTree>
    <p:extLst>
      <p:ext uri="{BB962C8B-B14F-4D97-AF65-F5344CB8AC3E}">
        <p14:creationId xmlns:p14="http://schemas.microsoft.com/office/powerpoint/2010/main" val="256686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and person kissing on a beach&#10;&#10;Description automatically generated with medium confidence">
            <a:extLst>
              <a:ext uri="{FF2B5EF4-FFF2-40B4-BE49-F238E27FC236}">
                <a16:creationId xmlns:a16="http://schemas.microsoft.com/office/drawing/2014/main" id="{703DB79F-A6E9-7C42-A89F-431799269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274"/>
          <a:stretch/>
        </p:blipFill>
        <p:spPr>
          <a:xfrm>
            <a:off x="51265" y="-1"/>
            <a:ext cx="2970445" cy="3383269"/>
          </a:xfrm>
          <a:prstGeom prst="rect">
            <a:avLst/>
          </a:prstGeom>
        </p:spPr>
      </p:pic>
      <p:pic>
        <p:nvPicPr>
          <p:cNvPr id="12" name="Picture 11" descr="A person and person jumping in the air on a beach&#10;&#10;Description automatically generated with low confidence">
            <a:extLst>
              <a:ext uri="{FF2B5EF4-FFF2-40B4-BE49-F238E27FC236}">
                <a16:creationId xmlns:a16="http://schemas.microsoft.com/office/drawing/2014/main" id="{D0E088E1-56B0-1C49-8A36-E14E99556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89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A1B0BE-10AC-4E45-B68B-A0EF45150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3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7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84E468F-77A8-7A40-ADF9-CB3F812B6C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61" r="-2" b="27076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1D4FC4-2B89-B042-8CB9-9C4C021118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" b="19462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33" name="Rectangle 23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2B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A6A11-217F-454F-B4C4-C516E58AB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1652" y="3799271"/>
            <a:ext cx="5415867" cy="2621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Weddings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49,668 </a:t>
            </a:r>
            <a:r>
              <a:rPr lang="en-US" sz="4900" dirty="0">
                <a:solidFill>
                  <a:srgbClr val="FFFFFF"/>
                </a:solidFill>
              </a:rPr>
              <a:t>Impressions (December)</a:t>
            </a:r>
            <a:endParaRPr lang="en-US" sz="4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2252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6A11-217F-454F-B4C4-C516E58AB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5" y="1275622"/>
            <a:ext cx="10210800" cy="109984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Sports</a:t>
            </a:r>
            <a:br>
              <a:rPr lang="en-US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Website: 2700 Impressions</a:t>
            </a:r>
            <a:br>
              <a:rPr lang="en-US" sz="49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Newsletter: 4000 sent, 25% open rate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49D6B2-8EAB-43EA-9B9C-26B868EFC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40056"/>
            <a:ext cx="12192000" cy="4417943"/>
          </a:xfrm>
          <a:prstGeom prst="rect">
            <a:avLst/>
          </a:prstGeom>
          <a:solidFill>
            <a:srgbClr val="436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26">
            <a:extLst>
              <a:ext uri="{FF2B5EF4-FFF2-40B4-BE49-F238E27FC236}">
                <a16:creationId xmlns:a16="http://schemas.microsoft.com/office/drawing/2014/main" id="{9904A71C-A624-4C54-AD15-AA40B1AC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822757"/>
            <a:ext cx="11548872" cy="344418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F2721-19B8-6E4E-8249-1D77BA5D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5" y="4390652"/>
            <a:ext cx="2686982" cy="32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2C90B0-DF21-464B-9A5A-7371EDF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696" y="3112889"/>
            <a:ext cx="2235627" cy="2884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AB63D-12DA-364C-BDF9-B6E12642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071" y="3112889"/>
            <a:ext cx="2242839" cy="2884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121BE-8E0C-C043-BA5A-EBBF02FAF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14" y="3704352"/>
            <a:ext cx="2686981" cy="17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1F9C-93A9-624A-B1EC-92544021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368" y="2773362"/>
            <a:ext cx="8329612" cy="1311275"/>
          </a:xfrm>
        </p:spPr>
        <p:txBody>
          <a:bodyPr/>
          <a:lstStyle/>
          <a:p>
            <a:r>
              <a:rPr lang="en-US" dirty="0">
                <a:latin typeface="Neutra Text TF" panose="02000000000000000000" pitchFamily="2" charset="0"/>
              </a:rPr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75629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E177-01B3-3942-95DC-959CD71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35" y="472369"/>
            <a:ext cx="10201881" cy="194209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Community Development – Convention Services</a:t>
            </a:r>
            <a:endParaRPr lang="en-US" sz="3200" dirty="0">
              <a:solidFill>
                <a:srgbClr val="4C7F43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9F9C4E-0802-3146-9D5B-5B4C81BB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3811"/>
            <a:ext cx="2390273" cy="440706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D996A63-2FDF-6B4A-BE9B-9CB2EA05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2" y="4953241"/>
            <a:ext cx="2575516" cy="937799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AB1D167-33AB-1147-B478-71A56FAA5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76020"/>
              </p:ext>
            </p:extLst>
          </p:nvPr>
        </p:nvGraphicFramePr>
        <p:xfrm>
          <a:off x="5008750" y="1441502"/>
          <a:ext cx="6669505" cy="433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039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1F9C-93A9-624A-B1EC-92544021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88" y="2844800"/>
            <a:ext cx="8329612" cy="136207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Neutra Text TF" panose="02000000000000000000" pitchFamily="2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3024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3424-823F-D340-9C3C-2C15F890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267355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006EA6"/>
                </a:solidFill>
                <a:latin typeface="Neutra Text TF" panose="02000000000000000000" pitchFamily="2" charset="0"/>
              </a:rPr>
              <a:t>LGRCVB Q4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79C91-2F02-AA47-B34F-DC52F6EF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2394930"/>
            <a:ext cx="8420100" cy="3597248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Neutra Text TF" panose="02000000000000000000" pitchFamily="2" charset="0"/>
                <a:cs typeface="Neue Haas Grotesk Text Pro" panose="020F0502020204030204" pitchFamily="34" charset="0"/>
              </a:rPr>
              <a:t>Sales &amp; Services Activities</a:t>
            </a:r>
          </a:p>
          <a:p>
            <a:r>
              <a:rPr lang="en-US" sz="3200" dirty="0">
                <a:latin typeface="Neutra Text TF" panose="02000000000000000000" pitchFamily="2" charset="0"/>
                <a:cs typeface="Neue Haas Grotesk Text Pro" panose="020F0502020204030204" pitchFamily="34" charset="0"/>
              </a:rPr>
              <a:t>Marketing &amp; Advertising</a:t>
            </a:r>
          </a:p>
          <a:p>
            <a:r>
              <a:rPr lang="en-US" sz="3200" dirty="0">
                <a:latin typeface="Neutra Text TF" panose="02000000000000000000" pitchFamily="2" charset="0"/>
                <a:cs typeface="Neue Haas Grotesk Text Pro" panose="020F0502020204030204" pitchFamily="34" charset="0"/>
              </a:rPr>
              <a:t>Community Development – Convention Services</a:t>
            </a:r>
          </a:p>
          <a:p>
            <a:pPr marL="0" indent="0">
              <a:buNone/>
            </a:pPr>
            <a:endParaRPr lang="en-US" sz="2400" dirty="0">
              <a:latin typeface="Neutra Text TF" panose="02000000000000000000" pitchFamily="2" charset="0"/>
              <a:cs typeface="Neue Haas Grotesk Text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8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A3D4-2640-074E-A6E1-154F0092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88" y="1537018"/>
            <a:ext cx="7904162" cy="2852737"/>
          </a:xfrm>
        </p:spPr>
        <p:txBody>
          <a:bodyPr/>
          <a:lstStyle/>
          <a:p>
            <a:pPr algn="ctr"/>
            <a:r>
              <a:rPr lang="en-US" dirty="0">
                <a:latin typeface="Neutra Text TF" panose="02000000000000000000" pitchFamily="2" charset="0"/>
              </a:rPr>
              <a:t>Outcomes Highlights</a:t>
            </a:r>
            <a:br>
              <a:rPr lang="en-US" dirty="0">
                <a:latin typeface="Neutra Text TF" panose="02000000000000000000" pitchFamily="2" charset="0"/>
              </a:rPr>
            </a:br>
            <a:r>
              <a:rPr lang="en-US" i="1" dirty="0">
                <a:latin typeface="Neutra Text TF" panose="02000000000000000000" pitchFamily="2" charset="0"/>
              </a:rPr>
              <a:t>Investment in action </a:t>
            </a:r>
            <a:br>
              <a:rPr lang="en-US" i="1" dirty="0">
                <a:latin typeface="Neutra Text TF" panose="02000000000000000000" pitchFamily="2" charset="0"/>
              </a:rPr>
            </a:br>
            <a:r>
              <a:rPr lang="en-US" i="1" dirty="0">
                <a:latin typeface="Neutra Text TF" panose="02000000000000000000" pitchFamily="2" charset="0"/>
              </a:rPr>
              <a:t>Q4 Budget $120,000</a:t>
            </a:r>
          </a:p>
        </p:txBody>
      </p:sp>
    </p:spTree>
    <p:extLst>
      <p:ext uri="{BB962C8B-B14F-4D97-AF65-F5344CB8AC3E}">
        <p14:creationId xmlns:p14="http://schemas.microsoft.com/office/powerpoint/2010/main" val="38509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E177-01B3-3942-95DC-959CD71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2" y="894027"/>
            <a:ext cx="2294020" cy="478287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Q4 Sales 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8 Bookings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$15,900,000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EEI</a:t>
            </a:r>
            <a:endParaRPr lang="en-US" sz="3200" dirty="0">
              <a:solidFill>
                <a:srgbClr val="4C7F43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9F9C4E-0802-3146-9D5B-5B4C81BB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3811"/>
            <a:ext cx="2390273" cy="440706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D996A63-2FDF-6B4A-BE9B-9CB2EA05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2" y="4953241"/>
            <a:ext cx="2575516" cy="937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575FA5-21AD-4D63-A6F4-D29CA7203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94" y="669396"/>
            <a:ext cx="6919606" cy="4283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35E5F-F462-4D2C-837D-4507E4476624}"/>
              </a:ext>
            </a:extLst>
          </p:cNvPr>
          <p:cNvSpPr txBox="1"/>
          <p:nvPr/>
        </p:nvSpPr>
        <p:spPr>
          <a:xfrm>
            <a:off x="2367280" y="5222057"/>
            <a:ext cx="503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EEI = Economic and Employment Impact</a:t>
            </a:r>
          </a:p>
        </p:txBody>
      </p:sp>
    </p:spTree>
    <p:extLst>
      <p:ext uri="{BB962C8B-B14F-4D97-AF65-F5344CB8AC3E}">
        <p14:creationId xmlns:p14="http://schemas.microsoft.com/office/powerpoint/2010/main" val="209940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E177-01B3-3942-95DC-959CD71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2" y="894027"/>
            <a:ext cx="2294020" cy="478287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YTD Sales   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38 Bookings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$82,000,000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EEI</a:t>
            </a:r>
            <a:endParaRPr lang="en-US" sz="3200" dirty="0">
              <a:solidFill>
                <a:srgbClr val="4C7F43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9F9C4E-0802-3146-9D5B-5B4C81BB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3811"/>
            <a:ext cx="2390273" cy="440706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D996A63-2FDF-6B4A-BE9B-9CB2EA05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2" y="4953241"/>
            <a:ext cx="2575516" cy="937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D948D-40E2-4F8B-AC6E-9CF38EFF3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337" y="752820"/>
            <a:ext cx="7047587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9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E177-01B3-3942-95DC-959CD71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2" y="894027"/>
            <a:ext cx="2294020" cy="478287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LGRCVB Website Traffic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18,517 Pageviews</a:t>
            </a:r>
            <a:endParaRPr lang="en-US" sz="3200" dirty="0">
              <a:solidFill>
                <a:srgbClr val="4C7F43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9F9C4E-0802-3146-9D5B-5B4C81BB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3811"/>
            <a:ext cx="2390273" cy="440706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D996A63-2FDF-6B4A-BE9B-9CB2EA05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2" y="4953241"/>
            <a:ext cx="2575516" cy="93779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BE29151-A5C1-2448-8F79-501F691AAF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089129"/>
              </p:ext>
            </p:extLst>
          </p:nvPr>
        </p:nvGraphicFramePr>
        <p:xfrm>
          <a:off x="4654296" y="718819"/>
          <a:ext cx="5719064" cy="423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9CCBBA-3703-4924-B187-7E5F2F943006}"/>
              </a:ext>
            </a:extLst>
          </p:cNvPr>
          <p:cNvSpPr txBox="1"/>
          <p:nvPr/>
        </p:nvSpPr>
        <p:spPr>
          <a:xfrm>
            <a:off x="2149642" y="5030877"/>
            <a:ext cx="672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Numbers reflected in 2021 are visitlakegeorge.com and meetlakegeorge.com (launched July 2021)</a:t>
            </a:r>
          </a:p>
        </p:txBody>
      </p:sp>
    </p:spTree>
    <p:extLst>
      <p:ext uri="{BB962C8B-B14F-4D97-AF65-F5344CB8AC3E}">
        <p14:creationId xmlns:p14="http://schemas.microsoft.com/office/powerpoint/2010/main" val="320591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E177-01B3-3942-95DC-959CD71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2" y="894027"/>
            <a:ext cx="2294020" cy="478287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“In the News”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LG Triathlon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$123,780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Ice Castles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$573,040 </a:t>
            </a:r>
            <a:endParaRPr lang="en-US" sz="3200" dirty="0">
              <a:solidFill>
                <a:srgbClr val="4C7F43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9F9C4E-0802-3146-9D5B-5B4C81BB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3811"/>
            <a:ext cx="2390273" cy="440706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D996A63-2FDF-6B4A-BE9B-9CB2EA05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2" y="4953241"/>
            <a:ext cx="2575516" cy="93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69A91-FEA5-434D-B963-6DE838575D41}"/>
              </a:ext>
            </a:extLst>
          </p:cNvPr>
          <p:cNvSpPr txBox="1"/>
          <p:nvPr/>
        </p:nvSpPr>
        <p:spPr>
          <a:xfrm>
            <a:off x="2149642" y="5228006"/>
            <a:ext cx="627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AVE= Advertising Value Equivalency $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1197ECA-E8A9-C748-9271-04F68B10D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253677"/>
              </p:ext>
            </p:extLst>
          </p:nvPr>
        </p:nvGraphicFramePr>
        <p:xfrm>
          <a:off x="5207759" y="2370006"/>
          <a:ext cx="53568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BE9F05F-D831-1546-8704-840B4B1CA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29072"/>
              </p:ext>
            </p:extLst>
          </p:nvPr>
        </p:nvGraphicFramePr>
        <p:xfrm>
          <a:off x="5375407" y="465745"/>
          <a:ext cx="5021564" cy="188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055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E177-01B3-3942-95DC-959CD711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42" y="894027"/>
            <a:ext cx="2294020" cy="478287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YTD 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“In the News”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$866,670</a:t>
            </a:r>
            <a:b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</a:br>
            <a:r>
              <a:rPr lang="en-US" sz="3200" dirty="0">
                <a:solidFill>
                  <a:srgbClr val="4C7F43"/>
                </a:solidFill>
                <a:latin typeface="Neutra Text TF" panose="02000000000000000000" pitchFamily="2" charset="0"/>
              </a:rPr>
              <a:t>Ad value </a:t>
            </a:r>
            <a:endParaRPr lang="en-US" sz="3200" dirty="0">
              <a:solidFill>
                <a:srgbClr val="4C7F43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9F9C4E-0802-3146-9D5B-5B4C81BB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3811"/>
            <a:ext cx="2390273" cy="4407066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D996A63-2FDF-6B4A-BE9B-9CB2EA05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22" y="4953241"/>
            <a:ext cx="2575516" cy="937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5D6F3-10CB-4FDB-AEED-4FC9DE06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995" y="752820"/>
            <a:ext cx="6886243" cy="4200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69A91-FEA5-434D-B963-6DE838575D41}"/>
              </a:ext>
            </a:extLst>
          </p:cNvPr>
          <p:cNvSpPr txBox="1"/>
          <p:nvPr/>
        </p:nvSpPr>
        <p:spPr>
          <a:xfrm>
            <a:off x="3296652" y="5215235"/>
            <a:ext cx="544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AVE= Advertising Value Equivalency $</a:t>
            </a:r>
          </a:p>
        </p:txBody>
      </p:sp>
    </p:spTree>
    <p:extLst>
      <p:ext uri="{BB962C8B-B14F-4D97-AF65-F5344CB8AC3E}">
        <p14:creationId xmlns:p14="http://schemas.microsoft.com/office/powerpoint/2010/main" val="214480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1F9C-93A9-624A-B1EC-92544021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688" y="2682240"/>
            <a:ext cx="8329612" cy="1321435"/>
          </a:xfrm>
        </p:spPr>
        <p:txBody>
          <a:bodyPr/>
          <a:lstStyle/>
          <a:p>
            <a:r>
              <a:rPr lang="en-US" dirty="0">
                <a:latin typeface="Neutra Text TF" panose="02000000000000000000" pitchFamily="2" charset="0"/>
              </a:rPr>
              <a:t>Marketing &amp; Advertising</a:t>
            </a:r>
          </a:p>
        </p:txBody>
      </p:sp>
    </p:spTree>
    <p:extLst>
      <p:ext uri="{BB962C8B-B14F-4D97-AF65-F5344CB8AC3E}">
        <p14:creationId xmlns:p14="http://schemas.microsoft.com/office/powerpoint/2010/main" val="326135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9225</TotalTime>
  <Words>257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Neutra Text TF</vt:lpstr>
      <vt:lpstr>Tw Cen MT</vt:lpstr>
      <vt:lpstr>Office Theme</vt:lpstr>
      <vt:lpstr>Gina Mintzer, CMP, MHA</vt:lpstr>
      <vt:lpstr>LGRCVB Q4 Report</vt:lpstr>
      <vt:lpstr>Outcomes Highlights Investment in action  Q4 Budget $120,000</vt:lpstr>
      <vt:lpstr>Q4 Sales  8 Bookings $15,900,000 EEI</vt:lpstr>
      <vt:lpstr>YTD Sales    38 Bookings $82,000,000 EEI</vt:lpstr>
      <vt:lpstr>LGRCVB Website Traffic 18,517 Pageviews</vt:lpstr>
      <vt:lpstr>“In the News”  LG Triathlon $123,780 Ice Castles $573,040 </vt:lpstr>
      <vt:lpstr>YTD  “In the News”  $866,670 Ad value </vt:lpstr>
      <vt:lpstr>Marketing &amp; Advertising</vt:lpstr>
      <vt:lpstr>Meetings &amp; Gatherings</vt:lpstr>
      <vt:lpstr>Weddings 49,668 Impressions (December)</vt:lpstr>
      <vt:lpstr>Sports Website: 2700 Impressions Newsletter: 4000 sent, 25% open rate</vt:lpstr>
      <vt:lpstr>Community Development</vt:lpstr>
      <vt:lpstr>Community Development – Convention Services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Seeley</dc:creator>
  <cp:lastModifiedBy>Gina Mintzer</cp:lastModifiedBy>
  <cp:revision>13</cp:revision>
  <dcterms:created xsi:type="dcterms:W3CDTF">2021-04-13T17:20:27Z</dcterms:created>
  <dcterms:modified xsi:type="dcterms:W3CDTF">2022-02-22T13:27:48Z</dcterms:modified>
</cp:coreProperties>
</file>